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673" r:id="rId3"/>
    <p:sldId id="634" r:id="rId4"/>
    <p:sldId id="576" r:id="rId5"/>
    <p:sldId id="577" r:id="rId6"/>
    <p:sldId id="612" r:id="rId7"/>
    <p:sldId id="616" r:id="rId8"/>
    <p:sldId id="613" r:id="rId9"/>
    <p:sldId id="614" r:id="rId10"/>
    <p:sldId id="621" r:id="rId11"/>
    <p:sldId id="620" r:id="rId12"/>
    <p:sldId id="597" r:id="rId13"/>
    <p:sldId id="622" r:id="rId14"/>
    <p:sldId id="623" r:id="rId15"/>
    <p:sldId id="624" r:id="rId16"/>
    <p:sldId id="625" r:id="rId17"/>
    <p:sldId id="626" r:id="rId18"/>
    <p:sldId id="627" r:id="rId19"/>
    <p:sldId id="628" r:id="rId20"/>
    <p:sldId id="629" r:id="rId21"/>
    <p:sldId id="631" r:id="rId22"/>
    <p:sldId id="630" r:id="rId23"/>
    <p:sldId id="632" r:id="rId24"/>
    <p:sldId id="633" r:id="rId25"/>
    <p:sldId id="383" r:id="rId26"/>
    <p:sldId id="382" r:id="rId27"/>
    <p:sldId id="575" r:id="rId28"/>
    <p:sldId id="635" r:id="rId29"/>
    <p:sldId id="636" r:id="rId30"/>
    <p:sldId id="637" r:id="rId31"/>
    <p:sldId id="638" r:id="rId32"/>
    <p:sldId id="639" r:id="rId33"/>
    <p:sldId id="592" r:id="rId34"/>
    <p:sldId id="667" r:id="rId35"/>
    <p:sldId id="672" r:id="rId36"/>
    <p:sldId id="666" r:id="rId37"/>
    <p:sldId id="668" r:id="rId38"/>
    <p:sldId id="663" r:id="rId39"/>
    <p:sldId id="664" r:id="rId40"/>
    <p:sldId id="585" r:id="rId41"/>
    <p:sldId id="665" r:id="rId42"/>
    <p:sldId id="671" r:id="rId43"/>
    <p:sldId id="669" r:id="rId44"/>
    <p:sldId id="670" r:id="rId45"/>
    <p:sldId id="641" r:id="rId46"/>
    <p:sldId id="643" r:id="rId47"/>
    <p:sldId id="644" r:id="rId48"/>
    <p:sldId id="580" r:id="rId49"/>
    <p:sldId id="581" r:id="rId50"/>
    <p:sldId id="582" r:id="rId51"/>
    <p:sldId id="583" r:id="rId52"/>
    <p:sldId id="618" r:id="rId53"/>
    <p:sldId id="619" r:id="rId54"/>
    <p:sldId id="601" r:id="rId55"/>
    <p:sldId id="602" r:id="rId56"/>
    <p:sldId id="603" r:id="rId57"/>
    <p:sldId id="590" r:id="rId58"/>
    <p:sldId id="591" r:id="rId59"/>
    <p:sldId id="606" r:id="rId60"/>
    <p:sldId id="607" r:id="rId61"/>
    <p:sldId id="608" r:id="rId62"/>
    <p:sldId id="605" r:id="rId63"/>
    <p:sldId id="610" r:id="rId64"/>
    <p:sldId id="611" r:id="rId65"/>
    <p:sldId id="566" r:id="rId66"/>
    <p:sldId id="567" r:id="rId67"/>
    <p:sldId id="598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7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DB81"/>
    <a:srgbClr val="FFDF00"/>
    <a:srgbClr val="00FF8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1" autoAdjust="0"/>
    <p:restoredTop sz="79184" autoAdjust="0"/>
  </p:normalViewPr>
  <p:slideViewPr>
    <p:cSldViewPr showGuides="1">
      <p:cViewPr varScale="1">
        <p:scale>
          <a:sx n="79" d="100"/>
          <a:sy n="79" d="100"/>
        </p:scale>
        <p:origin x="2288" y="184"/>
      </p:cViewPr>
      <p:guideLst>
        <p:guide orient="horz" pos="2115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DF74EA7-71CD-9846-BD15-8D28957742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38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35E47E-8E70-884C-8FB2-494993090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6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ve-number_summar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4u.info/fundstat_eng/cc_histogram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atistics4u.info/fundstat_eng/ee_frequency.html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36311F-7971-D549-82F6-3B2E01C40EC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71473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1899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3344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04080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63441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21074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36514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Quick Study Academic – Statistics 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20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23597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 err="1">
                <a:latin typeface="Arial" charset="0"/>
                <a:ea typeface="ＭＳ Ｐゴシック" charset="-128"/>
              </a:rPr>
              <a:t>www.quickstudy.com</a:t>
            </a:r>
            <a:endParaRPr lang="en-US" altLang="x-none" dirty="0">
              <a:latin typeface="Arial" charset="0"/>
              <a:ea typeface="ＭＳ Ｐゴシック" charset="-128"/>
            </a:endParaRP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21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6118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6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&amp; Sample : https://</a:t>
            </a:r>
            <a:r>
              <a:rPr lang="en-US" dirty="0" err="1"/>
              <a:t>www.cliffsnotes.com</a:t>
            </a:r>
            <a:r>
              <a:rPr lang="en-US" dirty="0"/>
              <a:t>/study-guides/statistics/sampling/populations-samples-parameters-and-statistics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6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4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altLang="en-US" dirty="0"/>
              <a:t>Infinity – </a:t>
            </a:r>
            <a:r>
              <a:rPr lang="en-US" dirty="0"/>
              <a:t>because they are calculated, can get divided by a zero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A5DB7-7603-F648-BB6C-0ECF553F9796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6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upload.wikimedia.org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wikipedia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/commons/thumb/d/de/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Comparison_mean_median_mode.svg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/300px-Comparison_mean_median_mode.svg.png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8FA877C-3FA4-8A42-9227-D77A2B240CA1}" type="slidenum">
              <a:rPr lang="en-US" sz="1200"/>
              <a:pPr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A5DB7-7603-F648-BB6C-0ECF553F9796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075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A5DB7-7603-F648-BB6C-0ECF553F9796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997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www.mathsisfun.com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/definitions/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mode.html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A5DB7-7603-F648-BB6C-0ECF553F9796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373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51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38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22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the EPI data set </a:t>
            </a:r>
          </a:p>
          <a:p>
            <a:r>
              <a:rPr lang="en-US" dirty="0"/>
              <a:t>R is smart – R will not plot things can not be plotted. It will throw you an error.</a:t>
            </a:r>
          </a:p>
          <a:p>
            <a:r>
              <a:rPr lang="en-US" dirty="0"/>
              <a:t>NOTE: in EPI data set, when the values are missing it will show “ – --”  two dashes .</a:t>
            </a:r>
          </a:p>
          <a:p>
            <a:r>
              <a:rPr lang="en-US" dirty="0"/>
              <a:t>NA =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AC1B1-016B-8A41-A441-0ED45540E9E2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4842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&amp; Sample : https://</a:t>
            </a:r>
            <a:r>
              <a:rPr lang="en-US" dirty="0" err="1"/>
              <a:t>www.cliffsnotes.com</a:t>
            </a:r>
            <a:r>
              <a:rPr lang="en-US" dirty="0"/>
              <a:t>/study-guides/statistics/sampling/populations-samples-parameters-and-statistics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66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8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improve your understanding about the data by using a visualization ? Better insights with visualizations ?</a:t>
            </a:r>
          </a:p>
          <a:p>
            <a:r>
              <a:rPr lang="en-US" dirty="0"/>
              <a:t>Example : Stock market data make more sense when you see the graph/plots rather than looking at the plain data on excel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AC1B1-016B-8A41-A441-0ED45540E9E2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3510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Aims of having a visualization is to point out the “Patterns”, “Features”, “Trends”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AC1B1-016B-8A41-A441-0ED45540E9E2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2328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https://en.wikipedia.org/wiki/Five-number_summary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01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with bins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AC1B1-016B-8A41-A441-0ED45540E9E2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52608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look at the distributions</a:t>
            </a:r>
          </a:p>
          <a:p>
            <a:r>
              <a:rPr lang="en-US" dirty="0"/>
              <a:t>First thing we do is we look at something partially look like our histogram</a:t>
            </a:r>
          </a:p>
          <a:p>
            <a:r>
              <a:rPr lang="en-US" dirty="0"/>
              <a:t>What distribution corresponds to the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AC1B1-016B-8A41-A441-0ED45540E9E2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730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upload.wikimedia.org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wikipedia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/commons/8/8a/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Long_tail.svg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364FAA-B583-DA45-ACEA-393DA1AAB944}" type="slidenum">
              <a:rPr lang="en-US" sz="1200"/>
              <a:pPr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www.socialresearchmethods.net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/kb/Assets/images/stat_t2.gif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9E5461-A4F6-0C4B-A5EE-1F62FE95E0A0}" type="slidenum">
              <a:rPr lang="en-US" sz="1200"/>
              <a:pPr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http://www.statistics4u.info/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fundstat_eng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img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gm_compvaria_tusche.png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http://www.statistics4u.info/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fundstat_eng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78C236-A34A-D641-9D63-46DB469C95BD}" type="slidenum">
              <a:rPr lang="en-US" sz="1200"/>
              <a:pPr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Statistic: A numeric measure computed from sample data, used to describe the sample and to estimate the corresponding population parameter. </a:t>
            </a:r>
          </a:p>
          <a:p>
            <a:r>
              <a:rPr lang="en-US" dirty="0"/>
              <a:t>Statistics : The study of methods for collecting, organizing, and analyzing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95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http://www.socialresearchmethods.net/kb/Assets/images/stat_t3.gif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AB06F1-38EE-CC44-9E6C-F617680AF37F}" type="slidenum">
              <a:rPr lang="en-US" sz="1200"/>
              <a:pPr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The </a:t>
            </a:r>
            <a:r>
              <a:rPr lang="en-US" sz="1400" b="1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Absolute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n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is the number of observations belonging to a category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a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or falling into a particular class c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. The sum of all frequencies of all categories/classes is equal to N, the total number of observations: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Σn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= 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r>
              <a:rPr lang="en-US" sz="1400" b="1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Relative </a:t>
            </a:r>
            <a:r>
              <a:rPr lang="en-US" sz="1400" b="1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freqencies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f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are obtained by normalizing the individual frequencies to a total sum of 1.0 (or 100%, respectively). This way the frequencies become independent of the sample size and will be comparable to each other. Frequencies are usually delineated in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frequency 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or displayed as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  <a:hlinkClick r:id="rId3"/>
              </a:rPr>
              <a:t>histogram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. The frequency table contains the absolute and the relative frequencies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n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and f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for all categories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a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:</a:t>
            </a:r>
          </a:p>
          <a:p>
            <a:endParaRPr lang="en-US" dirty="0"/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http://www.statistics4u.info/fundstat_eng/ee_frequency.html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6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0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http://www.mapsnworld.com/blog/wp-content/uploads/2012/11/election-results-map-usa-2012.jpg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http://www.csmonitor.com/var/ezflow_site/storage/images/media/content/2012/11-6-12-7-35-pm-results/14234173-7-eng-US/11-6-12-7-35-pm-results_full_600.jpg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AB2A63-6736-9449-8446-FA4B3D51A5CD}" type="slidenum">
              <a:rPr lang="en-US" sz="1200"/>
              <a:pPr/>
              <a:t>66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27660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35E47E-8E70-884C-8FB2-494993090FE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7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b="1" dirty="0">
                <a:latin typeface="Arial" charset="0"/>
                <a:ea typeface="ＭＳ Ｐゴシック" charset="-128"/>
              </a:rPr>
              <a:t>Descriptive Statistics</a:t>
            </a:r>
            <a:r>
              <a:rPr lang="en-US" altLang="x-none" dirty="0">
                <a:latin typeface="Arial" charset="0"/>
                <a:ea typeface="ＭＳ Ｐゴシック" charset="-128"/>
              </a:rPr>
              <a:t>: Procedures used to organize and present data in a convenient and communicable form.</a:t>
            </a:r>
          </a:p>
          <a:p>
            <a:r>
              <a:rPr lang="en-US" altLang="x-none" b="1" dirty="0">
                <a:latin typeface="Arial" charset="0"/>
                <a:ea typeface="ＭＳ Ｐゴシック" charset="-128"/>
              </a:rPr>
              <a:t>Inferential Statistics</a:t>
            </a:r>
            <a:r>
              <a:rPr lang="en-US" altLang="x-none" dirty="0">
                <a:latin typeface="Arial" charset="0"/>
                <a:ea typeface="ＭＳ Ｐゴシック" charset="-128"/>
              </a:rPr>
              <a:t>: Procedures employed to arrive at broader conclusions or inferences about the populations on the basis of samples. 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3B07846-FE25-DC4F-BD0B-B1A96EA10758}" type="slidenum">
              <a:rPr lang="en-US" altLang="x-none" sz="1200"/>
              <a:pPr/>
              <a:t>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554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b="1" dirty="0">
                <a:latin typeface="Arial" charset="0"/>
                <a:ea typeface="ＭＳ Ｐゴシック" charset="-128"/>
              </a:rPr>
              <a:t>Population</a:t>
            </a:r>
            <a:r>
              <a:rPr lang="en-US" altLang="x-none" dirty="0">
                <a:latin typeface="Arial" charset="0"/>
                <a:ea typeface="ＭＳ Ｐゴシック" charset="-128"/>
              </a:rPr>
              <a:t>: The complete set of actual or potential elements about which inferences are made.</a:t>
            </a:r>
            <a:endParaRPr lang="en-US" altLang="x-none" b="1" dirty="0">
              <a:latin typeface="Arial" charset="0"/>
              <a:ea typeface="ＭＳ Ｐゴシック" charset="-128"/>
            </a:endParaRPr>
          </a:p>
          <a:p>
            <a:r>
              <a:rPr lang="en-US" altLang="x-none" b="1" dirty="0">
                <a:latin typeface="Arial" charset="0"/>
                <a:ea typeface="ＭＳ Ｐゴシック" charset="-128"/>
              </a:rPr>
              <a:t>Sample</a:t>
            </a:r>
            <a:r>
              <a:rPr lang="en-US" altLang="x-none" dirty="0">
                <a:latin typeface="Arial" charset="0"/>
                <a:ea typeface="ＭＳ Ｐゴシック" charset="-128"/>
              </a:rPr>
              <a:t>: A </a:t>
            </a:r>
            <a:r>
              <a:rPr lang="en-US" altLang="x-none" u="sng" dirty="0">
                <a:latin typeface="Arial" charset="0"/>
                <a:ea typeface="ＭＳ Ｐゴシック" charset="-128"/>
              </a:rPr>
              <a:t>subset of the population </a:t>
            </a:r>
            <a:r>
              <a:rPr lang="en-US" altLang="x-none" dirty="0">
                <a:latin typeface="Arial" charset="0"/>
                <a:ea typeface="ＭＳ Ｐゴシック" charset="-128"/>
              </a:rPr>
              <a:t>selected using some sampling method.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F306E52-2890-7746-B6C7-FF98170EC993}" type="slidenum">
              <a:rPr lang="en-US" altLang="x-none" sz="1200"/>
              <a:pPr/>
              <a:t>8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5244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19779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 dirty="0">
              <a:latin typeface="Arial" charset="0"/>
              <a:ea typeface="ＭＳ Ｐゴシック" charset="-128"/>
            </a:endParaRPr>
          </a:p>
          <a:p>
            <a:r>
              <a:rPr lang="en-US" altLang="x-none" dirty="0">
                <a:latin typeface="Arial" charset="0"/>
                <a:ea typeface="ＭＳ Ｐゴシック" charset="-128"/>
              </a:rPr>
              <a:t>https://</a:t>
            </a:r>
            <a:r>
              <a:rPr lang="en-US" altLang="x-none" dirty="0" err="1">
                <a:latin typeface="Arial" charset="0"/>
                <a:ea typeface="ＭＳ Ｐゴシック" charset="-128"/>
              </a:rPr>
              <a:t>www.cliffsnotes.com</a:t>
            </a:r>
            <a:r>
              <a:rPr lang="en-US" altLang="x-none" dirty="0">
                <a:latin typeface="Arial" charset="0"/>
                <a:ea typeface="ＭＳ Ｐゴシック" charset="-128"/>
              </a:rPr>
              <a:t>/study-guides/statistics/sampling/populations-samples-parameters-and-statistics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4827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Arial" charset="0"/>
                <a:ea typeface="ＭＳ Ｐゴシック" charset="-128"/>
              </a:rPr>
              <a:t>Courtesy Marshall Ma (and prior sources)</a:t>
            </a:r>
          </a:p>
          <a:p>
            <a:endParaRPr lang="en-US" altLang="x-none">
              <a:latin typeface="Arial" charset="0"/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07A3585-53B0-8141-A851-B7BA68E2DB5B}" type="slidenum">
              <a:rPr lang="en-US" altLang="x-none" sz="1200"/>
              <a:pPr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8546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8B8DE-5159-6048-BA78-38A2E3C81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C8123-6508-6F49-B9D7-C2A287DA4D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1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0"/>
            <a:ext cx="2190750" cy="6705600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19850" cy="6705600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9B0DE-39E2-414A-BD46-DAAAC1D4F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14400"/>
            <a:ext cx="4305300" cy="5791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305300" cy="57912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17FE2-3664-4843-BBE7-5E5E36F2E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3982F-31D2-6A43-8185-1BC402473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0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8E89F-DB27-A249-8AD5-BDD3B4C5D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7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053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3053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A94A3-AB0C-1240-9ACD-0F1B8BE48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70863-4503-D946-874E-2C9020B0E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AC11C-A417-2948-81C0-C8B6F61D9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B3B62-9A06-B148-838E-66EF92B60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3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5D7-5045-5447-B951-AF5EA2991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F99B3-64EF-794F-9993-4879B06D8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6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1294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763000" cy="579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770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September 2, 2009 (week 1)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770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ITEC/CSCI/ERTH-6961-01 – Data Science Fall 2009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019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369876F-CD88-5A4D-A32E-6B39CA136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ilanka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ckstudy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statistics4u.info/fundstat_eng/cc_parameter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ics4u.info/fundstat_eng/ee_frequency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aquarius.tw.rpi.edu/html/DA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hnmyleswhite.com/notebook/2010/09/23/higher-order-functions-in-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ve-number_summar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quantitativeskills.com/sisa/rojo/alldist.zip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scipy/reference/stats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quarius.tw.rpi.edu/html/DA/distribution" TargetMode="External"/><Relationship Id="rId5" Type="http://schemas.openxmlformats.org/officeDocument/2006/relationships/hyperlink" Target="http://www.mathworks.com/help/stats/_brn2irf.html" TargetMode="External"/><Relationship Id="rId4" Type="http://schemas.openxmlformats.org/officeDocument/2006/relationships/hyperlink" Target="http://stat.ethz.ch/R-manual/R-patched/library/stats/html/Distribution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Heavy-tailed_distribution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richland.edu/james/lecture/m170/ch09-typ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4" descr="r4a.FINAL 4C logo_cropp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714500"/>
            <a:ext cx="8280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5C7D17-3A46-6142-B96B-4A517FA39B6C}" type="slidenum">
              <a:rPr lang="en-US" sz="1400"/>
              <a:pPr/>
              <a:t>1</a:t>
            </a:fld>
            <a:endParaRPr lang="en-US" sz="140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4800600"/>
            <a:ext cx="8686800" cy="1828800"/>
          </a:xfrm>
        </p:spPr>
        <p:txBody>
          <a:bodyPr/>
          <a:lstStyle/>
          <a:p>
            <a:pPr eaLnBrk="1" hangingPunct="1"/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Thilanka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Munasinghe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Analytics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ITWS-4600/ITWS-6600/MATP-4450/CSCI-4960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Group 1, Week1 - Module 2, January 28th, 2021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914400"/>
            <a:ext cx="7848600" cy="2514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Introductory Statistics/ Refresher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&amp;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 to Labs</a:t>
            </a:r>
            <a:endParaRPr lang="en-US" sz="4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r>
              <a:rPr lang="en-CA" altLang="x-none" sz="1800" dirty="0">
                <a:solidFill>
                  <a:srgbClr val="0066CC"/>
                </a:solidFill>
              </a:rPr>
              <a:t>Population : </a:t>
            </a:r>
            <a:r>
              <a:rPr lang="en-CA" altLang="x-none" sz="1800" dirty="0">
                <a:solidFill>
                  <a:srgbClr val="000000"/>
                </a:solidFill>
              </a:rPr>
              <a:t>The complete set of actual or potential elements about which inferences are made</a:t>
            </a:r>
            <a:endParaRPr lang="en-CA" altLang="x-none" sz="1800" i="1" dirty="0">
              <a:solidFill>
                <a:srgbClr val="00B050"/>
              </a:solidFill>
            </a:endParaRPr>
          </a:p>
          <a:p>
            <a:r>
              <a:rPr lang="en-CA" altLang="x-none" sz="1800" dirty="0">
                <a:solidFill>
                  <a:srgbClr val="0066CC"/>
                </a:solidFill>
              </a:rPr>
              <a:t>Sample</a:t>
            </a:r>
            <a:r>
              <a:rPr lang="en-CA" altLang="x-none" sz="1800" dirty="0">
                <a:solidFill>
                  <a:srgbClr val="FF0000"/>
                </a:solidFill>
              </a:rPr>
              <a:t> </a:t>
            </a:r>
            <a:r>
              <a:rPr lang="en-CA" altLang="x-none" sz="1800" dirty="0">
                <a:solidFill>
                  <a:srgbClr val="000000"/>
                </a:solidFill>
              </a:rPr>
              <a:t>: A subset of the population selected using some sampling methods. </a:t>
            </a:r>
            <a:endParaRPr lang="en-US" altLang="x-none" sz="1800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altLang="x-none" dirty="0">
                <a:solidFill>
                  <a:schemeClr val="tx1"/>
                </a:solidFill>
              </a:rPr>
            </a:br>
            <a:r>
              <a:rPr lang="en-CA" altLang="x-none" dirty="0">
                <a:solidFill>
                  <a:schemeClr val="tx1"/>
                </a:solidFill>
              </a:rPr>
              <a:t>Populations and samples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10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4276" name="TextBox 1"/>
          <p:cNvSpPr txBox="1">
            <a:spLocks noChangeArrowheads="1"/>
          </p:cNvSpPr>
          <p:nvPr/>
        </p:nvSpPr>
        <p:spPr bwMode="auto">
          <a:xfrm>
            <a:off x="260724" y="6465650"/>
            <a:ext cx="225734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050" dirty="0"/>
              <a:t>Reference: Quick Study Statistics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2F591B-7A9F-F24B-A223-2AE1E9B3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09739"/>
            <a:ext cx="5292588" cy="3469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753840-6BF0-C74B-96E9-AD24751E0325}"/>
              </a:ext>
            </a:extLst>
          </p:cNvPr>
          <p:cNvSpPr txBox="1"/>
          <p:nvPr/>
        </p:nvSpPr>
        <p:spPr>
          <a:xfrm>
            <a:off x="239724" y="6592608"/>
            <a:ext cx="8664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 https://</a:t>
            </a:r>
            <a:r>
              <a:rPr lang="en-US" sz="1200" dirty="0" err="1"/>
              <a:t>www.cliffsnotes.com</a:t>
            </a:r>
            <a:r>
              <a:rPr lang="en-US" sz="1200" dirty="0"/>
              <a:t>/study-guides/statistics/sampling/populations-samples-parameters-and-statistics</a:t>
            </a:r>
          </a:p>
        </p:txBody>
      </p:sp>
    </p:spTree>
    <p:extLst>
      <p:ext uri="{BB962C8B-B14F-4D97-AF65-F5344CB8AC3E}">
        <p14:creationId xmlns:p14="http://schemas.microsoft.com/office/powerpoint/2010/main" val="100512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r>
              <a:rPr lang="en-CA" altLang="x-none">
                <a:solidFill>
                  <a:srgbClr val="000000"/>
                </a:solidFill>
              </a:rPr>
              <a:t>A </a:t>
            </a:r>
            <a:r>
              <a:rPr lang="en-CA" altLang="x-none">
                <a:solidFill>
                  <a:srgbClr val="0066CC"/>
                </a:solidFill>
              </a:rPr>
              <a:t>population</a:t>
            </a:r>
            <a:r>
              <a:rPr lang="en-CA" altLang="x-none">
                <a:solidFill>
                  <a:srgbClr val="FF0000"/>
                </a:solidFill>
              </a:rPr>
              <a:t> </a:t>
            </a:r>
            <a:r>
              <a:rPr lang="en-CA" altLang="x-none">
                <a:solidFill>
                  <a:srgbClr val="000000"/>
                </a:solidFill>
              </a:rPr>
              <a:t>= </a:t>
            </a:r>
            <a:r>
              <a:rPr lang="en-CA" altLang="en-US">
                <a:solidFill>
                  <a:srgbClr val="000000"/>
                </a:solidFill>
              </a:rPr>
              <a:t>“</a:t>
            </a:r>
            <a:r>
              <a:rPr lang="en-CA" altLang="x-none">
                <a:solidFill>
                  <a:srgbClr val="000000"/>
                </a:solidFill>
              </a:rPr>
              <a:t>all</a:t>
            </a:r>
            <a:r>
              <a:rPr lang="en-CA" altLang="en-US">
                <a:solidFill>
                  <a:srgbClr val="000000"/>
                </a:solidFill>
              </a:rPr>
              <a:t>”</a:t>
            </a:r>
            <a:r>
              <a:rPr lang="en-CA" altLang="x-none">
                <a:solidFill>
                  <a:srgbClr val="000000"/>
                </a:solidFill>
              </a:rPr>
              <a:t> of the data, if you can get it (BIG Data)</a:t>
            </a:r>
          </a:p>
          <a:p>
            <a:pPr lvl="1"/>
            <a:r>
              <a:rPr lang="en-CA" altLang="x-none">
                <a:solidFill>
                  <a:srgbClr val="000000"/>
                </a:solidFill>
              </a:rPr>
              <a:t>This is what is different about the methods you use</a:t>
            </a:r>
            <a:endParaRPr lang="en-CA" altLang="x-none">
              <a:solidFill>
                <a:srgbClr val="00B050"/>
              </a:solidFill>
            </a:endParaRPr>
          </a:p>
          <a:p>
            <a:pPr lvl="1">
              <a:buFontTx/>
              <a:buNone/>
            </a:pPr>
            <a:endParaRPr lang="en-CA" altLang="x-none" i="1">
              <a:solidFill>
                <a:srgbClr val="00B050"/>
              </a:solidFill>
            </a:endParaRPr>
          </a:p>
          <a:p>
            <a:r>
              <a:rPr lang="en-CA" altLang="x-none">
                <a:solidFill>
                  <a:srgbClr val="000000"/>
                </a:solidFill>
              </a:rPr>
              <a:t>A </a:t>
            </a:r>
            <a:r>
              <a:rPr lang="en-CA" altLang="x-none">
                <a:solidFill>
                  <a:srgbClr val="0066CC"/>
                </a:solidFill>
              </a:rPr>
              <a:t>sample</a:t>
            </a:r>
            <a:r>
              <a:rPr lang="en-CA" altLang="x-none">
                <a:solidFill>
                  <a:srgbClr val="FF0000"/>
                </a:solidFill>
              </a:rPr>
              <a:t> </a:t>
            </a:r>
            <a:r>
              <a:rPr lang="en-CA" altLang="x-none">
                <a:solidFill>
                  <a:srgbClr val="000000"/>
                </a:solidFill>
              </a:rPr>
              <a:t>= </a:t>
            </a:r>
            <a:r>
              <a:rPr lang="en-CA" altLang="en-US">
                <a:solidFill>
                  <a:srgbClr val="000000"/>
                </a:solidFill>
              </a:rPr>
              <a:t>“</a:t>
            </a:r>
            <a:r>
              <a:rPr lang="en-CA" altLang="x-none">
                <a:solidFill>
                  <a:srgbClr val="000000"/>
                </a:solidFill>
              </a:rPr>
              <a:t>some</a:t>
            </a:r>
            <a:r>
              <a:rPr lang="en-CA" altLang="en-US">
                <a:solidFill>
                  <a:srgbClr val="000000"/>
                </a:solidFill>
              </a:rPr>
              <a:t>”</a:t>
            </a:r>
            <a:r>
              <a:rPr lang="en-CA" altLang="x-none">
                <a:solidFill>
                  <a:srgbClr val="000000"/>
                </a:solidFill>
              </a:rPr>
              <a:t> of the data, and you may not know how representative it is</a:t>
            </a:r>
          </a:p>
          <a:p>
            <a:pPr lvl="1"/>
            <a:r>
              <a:rPr lang="en-CA" altLang="x-none">
                <a:solidFill>
                  <a:srgbClr val="000000"/>
                </a:solidFill>
              </a:rPr>
              <a:t>This is what limits analysis but certainly the development of models</a:t>
            </a:r>
            <a:endParaRPr lang="en-CA" altLang="x-none">
              <a:solidFill>
                <a:srgbClr val="00B050"/>
              </a:solidFill>
            </a:endParaRPr>
          </a:p>
          <a:p>
            <a:endParaRPr lang="en-US" altLang="x-none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x-none">
                <a:solidFill>
                  <a:schemeClr val="tx1"/>
                </a:solidFill>
              </a:rPr>
              <a:t>Populations and samples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11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4276" name="TextBox 1"/>
          <p:cNvSpPr txBox="1">
            <a:spLocks noChangeArrowheads="1"/>
          </p:cNvSpPr>
          <p:nvPr/>
        </p:nvSpPr>
        <p:spPr bwMode="auto">
          <a:xfrm>
            <a:off x="107950" y="6516688"/>
            <a:ext cx="443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800"/>
              <a:t>Courtesy Marshall Ma (and prior sources)</a:t>
            </a:r>
          </a:p>
        </p:txBody>
      </p:sp>
    </p:spTree>
    <p:extLst>
      <p:ext uri="{BB962C8B-B14F-4D97-AF65-F5344CB8AC3E}">
        <p14:creationId xmlns:p14="http://schemas.microsoft.com/office/powerpoint/2010/main" val="182783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Types (basic)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Random Sampling</a:t>
            </a:r>
          </a:p>
          <a:p>
            <a:pPr lvl="1"/>
            <a:r>
              <a:rPr lang="en-US" sz="2000" dirty="0"/>
              <a:t>Sampling in which the data is collected using chance methods or random numbers.</a:t>
            </a:r>
          </a:p>
          <a:p>
            <a:r>
              <a:rPr lang="en-US" sz="2400" dirty="0"/>
              <a:t>Systematic Sampling</a:t>
            </a:r>
          </a:p>
          <a:p>
            <a:pPr lvl="1"/>
            <a:r>
              <a:rPr lang="en-US" sz="2000" dirty="0"/>
              <a:t>Sampling in which data is obtained by selecting every </a:t>
            </a:r>
            <a:r>
              <a:rPr lang="en-US" sz="2000" i="1" dirty="0" err="1"/>
              <a:t>k</a:t>
            </a:r>
            <a:r>
              <a:rPr lang="en-US" sz="2000" dirty="0" err="1"/>
              <a:t>th</a:t>
            </a:r>
            <a:r>
              <a:rPr lang="en-US" sz="2000" dirty="0"/>
              <a:t> object.</a:t>
            </a:r>
          </a:p>
          <a:p>
            <a:r>
              <a:rPr lang="en-US" sz="2400" dirty="0"/>
              <a:t>Convenience Sampling</a:t>
            </a:r>
          </a:p>
          <a:p>
            <a:pPr lvl="1"/>
            <a:r>
              <a:rPr lang="en-US" sz="2000" dirty="0"/>
              <a:t>Sampling in which data is readily available is used.</a:t>
            </a:r>
          </a:p>
          <a:p>
            <a:r>
              <a:rPr lang="en-US" sz="2400" dirty="0"/>
              <a:t>Stratified Sampling</a:t>
            </a:r>
          </a:p>
          <a:p>
            <a:pPr lvl="1"/>
            <a:r>
              <a:rPr lang="en-US" sz="2000" dirty="0"/>
              <a:t>Sampling in which the population is divided into groups (called strata) according to some characteristic. Each of these strata is then sampled using one of the other sampling techniques.</a:t>
            </a:r>
          </a:p>
          <a:p>
            <a:r>
              <a:rPr lang="en-US" sz="2400" dirty="0"/>
              <a:t>Cluster Sampling</a:t>
            </a:r>
          </a:p>
          <a:p>
            <a:pPr lvl="1"/>
            <a:r>
              <a:rPr lang="en-US" sz="2000" dirty="0"/>
              <a:t>Sampling in which the population is divided into groups (usually geographically). Some of these groups are randomly selected, and then all of the elements in those groups are selected.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endParaRPr lang="en-CA" altLang="x-none" dirty="0">
              <a:solidFill>
                <a:srgbClr val="0066CC"/>
              </a:solidFill>
            </a:endParaRPr>
          </a:p>
          <a:p>
            <a:r>
              <a:rPr lang="en-CA" altLang="x-none" dirty="0">
                <a:solidFill>
                  <a:srgbClr val="0066CC"/>
                </a:solidFill>
              </a:rPr>
              <a:t>Simple Random Sampling</a:t>
            </a:r>
          </a:p>
          <a:p>
            <a:r>
              <a:rPr lang="en-CA" altLang="x-none" dirty="0">
                <a:solidFill>
                  <a:srgbClr val="0066CC"/>
                </a:solidFill>
              </a:rPr>
              <a:t>Cluster Sampling </a:t>
            </a:r>
          </a:p>
          <a:p>
            <a:r>
              <a:rPr lang="en-CA" altLang="x-none" dirty="0">
                <a:solidFill>
                  <a:srgbClr val="0066CC"/>
                </a:solidFill>
              </a:rPr>
              <a:t>Stratified Sampling</a:t>
            </a:r>
            <a:r>
              <a:rPr lang="en-CA" altLang="x-none" dirty="0">
                <a:solidFill>
                  <a:srgbClr val="FF0000"/>
                </a:solidFill>
              </a:rPr>
              <a:t> </a:t>
            </a:r>
            <a:endParaRPr lang="en-CA" altLang="x-none" dirty="0">
              <a:solidFill>
                <a:srgbClr val="000000"/>
              </a:solidFill>
            </a:endParaRPr>
          </a:p>
          <a:p>
            <a:endParaRPr lang="en-CA" altLang="x-none" i="1" dirty="0">
              <a:solidFill>
                <a:srgbClr val="00B050"/>
              </a:solidFill>
            </a:endParaRPr>
          </a:p>
          <a:p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Sampling Methods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13</a:t>
            </a:fld>
            <a:endParaRPr lang="en-US" altLang="x-none" sz="14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63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7568" y="1106287"/>
            <a:ext cx="8496300" cy="5113337"/>
          </a:xfrm>
        </p:spPr>
        <p:txBody>
          <a:bodyPr/>
          <a:lstStyle/>
          <a:p>
            <a:pPr marL="0" indent="0">
              <a:buNone/>
            </a:pPr>
            <a:r>
              <a:rPr lang="en-CA" altLang="x-none" dirty="0">
                <a:solidFill>
                  <a:srgbClr val="0066CC"/>
                </a:solidFill>
              </a:rPr>
              <a:t>Simple Random Sampling: </a:t>
            </a:r>
            <a:r>
              <a:rPr lang="en-CA" altLang="x-none" dirty="0">
                <a:solidFill>
                  <a:srgbClr val="002060"/>
                </a:solidFill>
              </a:rPr>
              <a:t>A sample selected so that each possible sample of the same size has an equal probability of being selected; used for most elementary inference </a:t>
            </a:r>
            <a:endParaRPr lang="en-CA" altLang="x-none" dirty="0">
              <a:solidFill>
                <a:srgbClr val="0066CC"/>
              </a:solidFill>
            </a:endParaRPr>
          </a:p>
          <a:p>
            <a:pPr marL="0" indent="0">
              <a:buNone/>
            </a:pPr>
            <a:endParaRPr lang="en-CA" altLang="x-none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Sampling Methods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14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8F6503-557C-BB40-B927-143211DD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03" y="3248155"/>
            <a:ext cx="4072529" cy="3051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918ED-D054-834A-A32D-B79E16F58664}"/>
              </a:ext>
            </a:extLst>
          </p:cNvPr>
          <p:cNvSpPr txBox="1"/>
          <p:nvPr/>
        </p:nvSpPr>
        <p:spPr>
          <a:xfrm>
            <a:off x="260724" y="6563911"/>
            <a:ext cx="6748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https://</a:t>
            </a:r>
            <a:r>
              <a:rPr lang="en-US" sz="1200" dirty="0" err="1"/>
              <a:t>www.slideshare.net</a:t>
            </a:r>
            <a:r>
              <a:rPr lang="en-US" sz="1200" dirty="0"/>
              <a:t>/mohammedzuhairy1/sampling-techniques-64917617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B92D249-0EE1-8745-B07C-6AA5DEDCB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724" y="6465650"/>
            <a:ext cx="225734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050" dirty="0"/>
              <a:t>Reference: Quick Study Statistics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030BA-D1EC-8A49-AFFB-5ACCE34FA883}"/>
              </a:ext>
            </a:extLst>
          </p:cNvPr>
          <p:cNvSpPr txBox="1"/>
          <p:nvPr/>
        </p:nvSpPr>
        <p:spPr>
          <a:xfrm>
            <a:off x="257006" y="6270759"/>
            <a:ext cx="43973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100" dirty="0">
                <a:ea typeface="ＭＳ Ｐゴシック" charset="-128"/>
              </a:rPr>
              <a:t>Courtesy: Quick Study Academic – Statistics   </a:t>
            </a:r>
            <a:r>
              <a:rPr lang="en-US" altLang="x-none" sz="1100" dirty="0" err="1">
                <a:ea typeface="ＭＳ Ｐゴシック" charset="-128"/>
              </a:rPr>
              <a:t>www.quickstudy.com</a:t>
            </a:r>
            <a:endParaRPr lang="en-US" altLang="x-none" sz="1100" dirty="0">
              <a:ea typeface="ＭＳ Ｐゴシック" charset="-128"/>
            </a:endParaRPr>
          </a:p>
          <a:p>
            <a:r>
              <a:rPr lang="en-US" altLang="x-none" sz="1400" dirty="0">
                <a:ea typeface="ＭＳ Ｐゴシック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743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endParaRPr lang="en-CA" altLang="x-none" dirty="0">
              <a:solidFill>
                <a:srgbClr val="0066CC"/>
              </a:solidFill>
            </a:endParaRPr>
          </a:p>
          <a:p>
            <a:r>
              <a:rPr lang="en-CA" altLang="x-none" dirty="0">
                <a:solidFill>
                  <a:srgbClr val="0066CC"/>
                </a:solidFill>
              </a:rPr>
              <a:t>Stratified Sampling: </a:t>
            </a:r>
            <a:r>
              <a:rPr lang="en-CA" altLang="x-none" dirty="0">
                <a:solidFill>
                  <a:srgbClr val="002060"/>
                </a:solidFill>
              </a:rPr>
              <a:t>The population is divided into strata, and a fixed number of elements of each stratum are selected for the sample.</a:t>
            </a:r>
            <a:endParaRPr lang="en-CA" altLang="x-none" dirty="0">
              <a:solidFill>
                <a:srgbClr val="0066CC"/>
              </a:solidFill>
            </a:endParaRPr>
          </a:p>
          <a:p>
            <a:pPr marL="0" indent="0">
              <a:buNone/>
            </a:pPr>
            <a:endParaRPr lang="en-CA" altLang="x-none" i="1" dirty="0">
              <a:solidFill>
                <a:srgbClr val="002060"/>
              </a:solidFill>
            </a:endParaRPr>
          </a:p>
          <a:p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Sampling Methods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15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DF6AF-1858-5845-A27C-4ED20330358C}"/>
              </a:ext>
            </a:extLst>
          </p:cNvPr>
          <p:cNvSpPr txBox="1"/>
          <p:nvPr/>
        </p:nvSpPr>
        <p:spPr>
          <a:xfrm>
            <a:off x="675117" y="6392826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Stratified_sampling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E51CE-4725-244E-8B61-06ABAF73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78" y="3649130"/>
            <a:ext cx="3615005" cy="27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3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endParaRPr lang="en-CA" altLang="x-none" dirty="0">
              <a:solidFill>
                <a:srgbClr val="0066CC"/>
              </a:solidFill>
            </a:endParaRPr>
          </a:p>
          <a:p>
            <a:r>
              <a:rPr lang="en-CA" altLang="x-none" dirty="0">
                <a:solidFill>
                  <a:srgbClr val="0066CC"/>
                </a:solidFill>
              </a:rPr>
              <a:t>Cluster Sampling: </a:t>
            </a:r>
            <a:r>
              <a:rPr lang="en-CA" altLang="x-none" dirty="0">
                <a:solidFill>
                  <a:srgbClr val="002060"/>
                </a:solidFill>
              </a:rPr>
              <a:t>The population is divided into groups called clusters; some clusters are randomly selected, and every member in them observed.</a:t>
            </a:r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Sampling Methods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16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3D9FA-8F3B-5A44-B006-E5928838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946683"/>
            <a:ext cx="3207973" cy="2434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691F7-BB08-7D4C-A902-A691F5202B85}"/>
              </a:ext>
            </a:extLst>
          </p:cNvPr>
          <p:cNvSpPr txBox="1"/>
          <p:nvPr/>
        </p:nvSpPr>
        <p:spPr>
          <a:xfrm>
            <a:off x="780572" y="6421719"/>
            <a:ext cx="379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Cluster_sampling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435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endParaRPr lang="en-CA" altLang="x-none" dirty="0">
              <a:solidFill>
                <a:srgbClr val="0066CC"/>
              </a:solidFill>
            </a:endParaRPr>
          </a:p>
          <a:p>
            <a:r>
              <a:rPr lang="en-CA" altLang="x-none" dirty="0">
                <a:solidFill>
                  <a:srgbClr val="0066CC"/>
                </a:solidFill>
              </a:rPr>
              <a:t>Variable: </a:t>
            </a:r>
            <a:r>
              <a:rPr lang="en-CA" altLang="x-none" dirty="0">
                <a:solidFill>
                  <a:srgbClr val="002060"/>
                </a:solidFill>
              </a:rPr>
              <a:t>An attribute of a population or sample that can be measure. </a:t>
            </a:r>
          </a:p>
          <a:p>
            <a:pPr marL="0" indent="0">
              <a:buNone/>
            </a:pPr>
            <a:endParaRPr lang="en-CA" altLang="x-none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CA" altLang="x-none" dirty="0">
                <a:solidFill>
                  <a:srgbClr val="002060"/>
                </a:solidFill>
              </a:rPr>
              <a:t>Example: weight, height, eye-color, pulse rate are some of the many variables that can be measured for people. </a:t>
            </a:r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Variable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17</a:t>
            </a:fld>
            <a:endParaRPr lang="en-US" altLang="x-none" sz="14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r>
              <a:rPr lang="en-CA" altLang="x-none" dirty="0">
                <a:solidFill>
                  <a:srgbClr val="0066CC"/>
                </a:solidFill>
              </a:rPr>
              <a:t>Data </a:t>
            </a:r>
          </a:p>
          <a:p>
            <a:r>
              <a:rPr lang="en-CA" altLang="x-none" dirty="0">
                <a:solidFill>
                  <a:srgbClr val="0066CC"/>
                </a:solidFill>
              </a:rPr>
              <a:t>Types of Data: </a:t>
            </a:r>
            <a:endParaRPr lang="en-CA" altLang="x-none" dirty="0">
              <a:solidFill>
                <a:srgbClr val="002060"/>
              </a:solidFill>
            </a:endParaRPr>
          </a:p>
          <a:p>
            <a:pPr lvl="1"/>
            <a:r>
              <a:rPr lang="en-CA" altLang="x-none" dirty="0">
                <a:solidFill>
                  <a:srgbClr val="002060"/>
                </a:solidFill>
              </a:rPr>
              <a:t> Qualitative (or Categorical)</a:t>
            </a:r>
          </a:p>
          <a:p>
            <a:pPr lvl="1"/>
            <a:r>
              <a:rPr lang="en-CA" altLang="x-none" dirty="0">
                <a:solidFill>
                  <a:srgbClr val="002060"/>
                </a:solidFill>
              </a:rPr>
              <a:t>Quantitative (data like numeric values) </a:t>
            </a:r>
          </a:p>
          <a:p>
            <a:pPr marL="0" indent="0">
              <a:buNone/>
            </a:pPr>
            <a:endParaRPr lang="en-CA" altLang="x-none" dirty="0">
              <a:solidFill>
                <a:srgbClr val="002060"/>
              </a:solidFill>
            </a:endParaRPr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Data 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18</a:t>
            </a:fld>
            <a:endParaRPr lang="en-US" altLang="x-none" sz="14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4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r>
              <a:rPr lang="en-CA" altLang="x-none" dirty="0">
                <a:solidFill>
                  <a:srgbClr val="0066CC"/>
                </a:solidFill>
              </a:rPr>
              <a:t>Qualitative : </a:t>
            </a:r>
            <a:endParaRPr lang="en-CA" altLang="x-none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r>
              <a:rPr lang="en-CA" altLang="x-none" dirty="0">
                <a:solidFill>
                  <a:srgbClr val="002060"/>
                </a:solidFill>
              </a:rPr>
              <a:t>Qualitative (or Categorical) data are descriptive, but not numeric.</a:t>
            </a:r>
          </a:p>
          <a:p>
            <a:pPr marL="457200" lvl="1" indent="0">
              <a:buNone/>
            </a:pPr>
            <a:r>
              <a:rPr lang="en-CA" altLang="x-none" dirty="0">
                <a:solidFill>
                  <a:srgbClr val="002060"/>
                </a:solidFill>
              </a:rPr>
              <a:t>Example: your eye-color, you gender, color of a vehicle, your birthplace</a:t>
            </a:r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Data 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19</a:t>
            </a:fld>
            <a:endParaRPr lang="en-US" altLang="x-none" sz="14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4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730C-00CB-CB47-B99B-BB5C2713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604D-67AA-8C43-B46E-D6F3FE79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 dirty="0" err="1"/>
              <a:t>Github</a:t>
            </a:r>
            <a:r>
              <a:rPr lang="en-US" dirty="0"/>
              <a:t> Repository for this class </a:t>
            </a:r>
          </a:p>
          <a:p>
            <a:r>
              <a:rPr lang="en-US" dirty="0"/>
              <a:t>Please create a </a:t>
            </a:r>
            <a:r>
              <a:rPr lang="en-US" dirty="0" err="1"/>
              <a:t>Github</a:t>
            </a:r>
            <a:r>
              <a:rPr lang="en-US" dirty="0"/>
              <a:t> repo for the Data Analytics class Labs</a:t>
            </a:r>
          </a:p>
          <a:p>
            <a:r>
              <a:rPr lang="en-US" dirty="0"/>
              <a:t>Do not share the Assignment codes in your Data Analytics course repo, you share only your lab work and your individual project work/code.</a:t>
            </a:r>
          </a:p>
          <a:p>
            <a:r>
              <a:rPr lang="en-US" dirty="0"/>
              <a:t> TA will collect your </a:t>
            </a:r>
            <a:r>
              <a:rPr lang="en-US" dirty="0" err="1"/>
              <a:t>Github</a:t>
            </a:r>
            <a:r>
              <a:rPr lang="en-US" dirty="0"/>
              <a:t> repo URLs next week. </a:t>
            </a:r>
          </a:p>
          <a:p>
            <a:r>
              <a:rPr lang="en-US" sz="2000" dirty="0"/>
              <a:t>Example: </a:t>
            </a:r>
            <a:r>
              <a:rPr lang="en-US" sz="2000" dirty="0">
                <a:hlinkClick r:id="rId2"/>
              </a:rPr>
              <a:t>https://github.com/</a:t>
            </a:r>
            <a:r>
              <a:rPr lang="en-US" sz="2000" dirty="0" err="1">
                <a:hlinkClick r:id="rId2"/>
              </a:rPr>
              <a:t>t</a:t>
            </a:r>
            <a:r>
              <a:rPr lang="en-US" sz="2000" dirty="0" err="1"/>
              <a:t>YourGithub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/>
              <a:t>DataAnalytics2021_YOUR_NAME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00F79-C7D4-8F45-8A20-177158CA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7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r>
              <a:rPr lang="en-CA" altLang="x-none" dirty="0">
                <a:solidFill>
                  <a:srgbClr val="0066CC"/>
                </a:solidFill>
              </a:rPr>
              <a:t>Quantitative : </a:t>
            </a:r>
          </a:p>
          <a:p>
            <a:pPr marL="0" indent="0">
              <a:buNone/>
            </a:pPr>
            <a:r>
              <a:rPr lang="en-CA" altLang="x-none" sz="2400" dirty="0">
                <a:solidFill>
                  <a:srgbClr val="002060"/>
                </a:solidFill>
              </a:rPr>
              <a:t>Quantitative (data like numeric values) </a:t>
            </a:r>
          </a:p>
          <a:p>
            <a:pPr marL="0" indent="0">
              <a:buNone/>
            </a:pPr>
            <a:r>
              <a:rPr lang="en-CA" altLang="x-none" sz="2400" dirty="0">
                <a:solidFill>
                  <a:srgbClr val="002060"/>
                </a:solidFill>
              </a:rPr>
              <a:t> -  </a:t>
            </a:r>
            <a:r>
              <a:rPr lang="en-CA" altLang="x-none" sz="2400" u="sng" dirty="0">
                <a:solidFill>
                  <a:srgbClr val="002060"/>
                </a:solidFill>
              </a:rPr>
              <a:t>Discreate data </a:t>
            </a:r>
            <a:r>
              <a:rPr lang="en-CA" altLang="x-none" sz="2400" dirty="0">
                <a:solidFill>
                  <a:srgbClr val="002060"/>
                </a:solidFill>
              </a:rPr>
              <a:t>take counting numbers (0,1,2,3..) this is    used to represent things that can be counted. Example: Number of times an employee is late to work. Number of cars parking lot in the parking garage.</a:t>
            </a:r>
          </a:p>
          <a:p>
            <a:pPr marL="0" indent="0">
              <a:buNone/>
            </a:pPr>
            <a:endParaRPr lang="en-CA" altLang="x-none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CA" altLang="x-none" sz="2400" dirty="0">
                <a:solidFill>
                  <a:srgbClr val="002060"/>
                </a:solidFill>
              </a:rPr>
              <a:t>-  </a:t>
            </a:r>
            <a:r>
              <a:rPr lang="en-CA" altLang="x-none" sz="2400" u="sng" dirty="0">
                <a:solidFill>
                  <a:srgbClr val="002060"/>
                </a:solidFill>
              </a:rPr>
              <a:t>Continuous data </a:t>
            </a:r>
            <a:r>
              <a:rPr lang="en-CA" altLang="x-none" sz="2400" dirty="0">
                <a:solidFill>
                  <a:srgbClr val="002060"/>
                </a:solidFill>
              </a:rPr>
              <a:t>can take a range of numeric values, not just the counting numbers (fractions, decimals are included..) Example: height of a person, weight of an apple, amount of times an employee late to work.</a:t>
            </a:r>
          </a:p>
          <a:p>
            <a:pPr marL="0" indent="0">
              <a:buNone/>
            </a:pPr>
            <a:endParaRPr lang="en-CA" altLang="x-none" dirty="0">
              <a:solidFill>
                <a:srgbClr val="002060"/>
              </a:solidFill>
            </a:endParaRPr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Data 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20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7C5F2-F62A-784A-B454-7B5AF17A2405}"/>
              </a:ext>
            </a:extLst>
          </p:cNvPr>
          <p:cNvSpPr txBox="1"/>
          <p:nvPr/>
        </p:nvSpPr>
        <p:spPr>
          <a:xfrm>
            <a:off x="333315" y="6500961"/>
            <a:ext cx="551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400" dirty="0">
                <a:ea typeface="ＭＳ Ｐゴシック" charset="-128"/>
              </a:rPr>
              <a:t>Courtesy: Quick Study Academic – Statistics   </a:t>
            </a:r>
            <a:r>
              <a:rPr lang="en-US" altLang="x-none" sz="1400" dirty="0" err="1">
                <a:ea typeface="ＭＳ Ｐゴシック" charset="-128"/>
              </a:rPr>
              <a:t>www.quickstudy.com</a:t>
            </a:r>
            <a:endParaRPr lang="en-US" altLang="x-none" sz="1400" dirty="0">
              <a:ea typeface="ＭＳ Ｐゴシック" charset="-128"/>
            </a:endParaRPr>
          </a:p>
          <a:p>
            <a:r>
              <a:rPr lang="en-US" altLang="x-none" sz="1400" dirty="0">
                <a:ea typeface="ＭＳ Ｐゴシック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9939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pPr marL="0" indent="0">
              <a:buNone/>
            </a:pPr>
            <a:r>
              <a:rPr lang="en-CA" altLang="x-none" sz="2000" b="1" dirty="0">
                <a:solidFill>
                  <a:srgbClr val="002060"/>
                </a:solidFill>
              </a:rPr>
              <a:t>Qualitative (or Categorical) data can be measured at the</a:t>
            </a:r>
            <a:r>
              <a:rPr lang="en-CA" altLang="x-none" sz="2000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en-CA" altLang="x-none" sz="2000" u="sng" dirty="0">
                <a:solidFill>
                  <a:srgbClr val="002060"/>
                </a:solidFill>
              </a:rPr>
              <a:t>Nominal Level</a:t>
            </a:r>
            <a:r>
              <a:rPr lang="en-CA" altLang="x-none" sz="1800" dirty="0">
                <a:solidFill>
                  <a:srgbClr val="002060"/>
                </a:solidFill>
              </a:rPr>
              <a:t>: Values are just names, without any order (example: eye-color)</a:t>
            </a:r>
          </a:p>
          <a:p>
            <a:pPr lvl="2"/>
            <a:r>
              <a:rPr lang="en-CA" altLang="x-none" sz="2000" u="sng" dirty="0">
                <a:solidFill>
                  <a:srgbClr val="002060"/>
                </a:solidFill>
              </a:rPr>
              <a:t>Ordinal Level</a:t>
            </a:r>
            <a:r>
              <a:rPr lang="en-CA" altLang="x-none" sz="1800" dirty="0">
                <a:solidFill>
                  <a:srgbClr val="002060"/>
                </a:solidFill>
              </a:rPr>
              <a:t>: Values have some natural order, example: high school class (freshman, sophomore, ..) military rank </a:t>
            </a:r>
          </a:p>
          <a:p>
            <a:pPr marL="914400" lvl="2" indent="0">
              <a:buNone/>
            </a:pPr>
            <a:endParaRPr lang="en-CA" altLang="x-none" sz="1800" dirty="0">
              <a:solidFill>
                <a:srgbClr val="002060"/>
              </a:solidFill>
            </a:endParaRPr>
          </a:p>
          <a:p>
            <a:pPr marL="914400" lvl="2" indent="0">
              <a:buNone/>
            </a:pPr>
            <a:r>
              <a:rPr lang="en-CA" altLang="x-none" sz="2000" b="1" dirty="0">
                <a:solidFill>
                  <a:srgbClr val="002060"/>
                </a:solidFill>
              </a:rPr>
              <a:t>Quantitative (data like numeric values) can be measured at the</a:t>
            </a:r>
            <a:r>
              <a:rPr lang="en-CA" altLang="x-none" sz="2000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en-CA" altLang="x-none" sz="2000" u="sng" dirty="0">
                <a:solidFill>
                  <a:srgbClr val="002060"/>
                </a:solidFill>
              </a:rPr>
              <a:t>Interval Level</a:t>
            </a:r>
            <a:r>
              <a:rPr lang="en-CA" altLang="x-none" sz="1800" dirty="0">
                <a:solidFill>
                  <a:srgbClr val="002060"/>
                </a:solidFill>
              </a:rPr>
              <a:t>: Numeric data with no natural zero point; intervals (differences) are meaningful but ratios are not, example: Temperature in Fahrenheit degrees 80F is not 20F hotter than 60F, but it is not 150% as hot.</a:t>
            </a:r>
          </a:p>
          <a:p>
            <a:pPr lvl="2"/>
            <a:r>
              <a:rPr lang="en-CA" altLang="x-none" sz="2000" u="sng" dirty="0">
                <a:solidFill>
                  <a:srgbClr val="002060"/>
                </a:solidFill>
              </a:rPr>
              <a:t>Ratio Level</a:t>
            </a:r>
            <a:r>
              <a:rPr lang="en-CA" altLang="x-none" sz="1800" dirty="0">
                <a:solidFill>
                  <a:srgbClr val="002060"/>
                </a:solidFill>
              </a:rPr>
              <a:t>: Numeric data which there is true zero, both intervals and ratios are meaningful; Example: weight, length, duration</a:t>
            </a:r>
          </a:p>
          <a:p>
            <a:pPr marL="0" indent="0">
              <a:buNone/>
            </a:pPr>
            <a:endParaRPr lang="en-CA" altLang="x-none" dirty="0">
              <a:solidFill>
                <a:srgbClr val="002060"/>
              </a:solidFill>
            </a:endParaRPr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715009" y="510422"/>
            <a:ext cx="7772400" cy="762000"/>
          </a:xfrm>
        </p:spPr>
        <p:txBody>
          <a:bodyPr/>
          <a:lstStyle/>
          <a:p>
            <a:r>
              <a:rPr lang="en-CA" altLang="x-none" dirty="0">
                <a:solidFill>
                  <a:schemeClr val="tx1"/>
                </a:solidFill>
              </a:rPr>
              <a:t>Levels of Measurement 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21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E85CA-9DAD-3C49-8B3C-921932EA525F}"/>
              </a:ext>
            </a:extLst>
          </p:cNvPr>
          <p:cNvSpPr txBox="1"/>
          <p:nvPr/>
        </p:nvSpPr>
        <p:spPr>
          <a:xfrm>
            <a:off x="333315" y="6500961"/>
            <a:ext cx="551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400" dirty="0">
                <a:ea typeface="ＭＳ Ｐゴシック" charset="-128"/>
              </a:rPr>
              <a:t>Courtesy: Quick Study Academic – Statistics   </a:t>
            </a:r>
            <a:r>
              <a:rPr lang="en-US" altLang="x-none" sz="1400" dirty="0" err="1">
                <a:ea typeface="ＭＳ Ｐゴシック" charset="-128"/>
              </a:rPr>
              <a:t>www.quickstudy.com</a:t>
            </a:r>
            <a:endParaRPr lang="en-US" altLang="x-none" sz="1400" dirty="0">
              <a:ea typeface="ＭＳ Ｐゴシック" charset="-128"/>
            </a:endParaRPr>
          </a:p>
          <a:p>
            <a:r>
              <a:rPr lang="en-US" altLang="x-none" sz="1400" dirty="0">
                <a:ea typeface="ＭＳ Ｐゴシック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2374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6F00-4E19-EB49-951A-E1EA7824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AB02-D92A-6749-9441-45F62174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Content Placeholder 4" descr="Table_Data_Analysis.tiff">
            <a:extLst>
              <a:ext uri="{FF2B5EF4-FFF2-40B4-BE49-F238E27FC236}">
                <a16:creationId xmlns:a16="http://schemas.microsoft.com/office/drawing/2014/main" id="{B3F29A9F-130E-A149-B697-BCBA6C0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25" b="-21825"/>
          <a:stretch>
            <a:fillRect/>
          </a:stretch>
        </p:blipFill>
        <p:spPr>
          <a:xfrm>
            <a:off x="190500" y="685800"/>
            <a:ext cx="8763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6F00-4E19-EB49-951A-E1EA7824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AB02-D92A-6749-9441-45F62174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A893D-F41E-854E-B05B-77AEBA4A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Parameter: A numeric measure that describe a population: parameters are usually not computed; but are inferred from sample statistics. </a:t>
            </a:r>
          </a:p>
          <a:p>
            <a:r>
              <a:rPr lang="en-US" sz="2800" dirty="0"/>
              <a:t>Parameters are normally denoted using Greek symbols, whereas the corresponding statistics are denoted using Latin letters. Below you find a list of the most important parameters and the corresponding statistics.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A5631-93B0-324D-8709-3A0ED04760FA}"/>
              </a:ext>
            </a:extLst>
          </p:cNvPr>
          <p:cNvSpPr txBox="1"/>
          <p:nvPr/>
        </p:nvSpPr>
        <p:spPr>
          <a:xfrm>
            <a:off x="287069" y="6339542"/>
            <a:ext cx="7089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400" dirty="0">
                <a:ea typeface="ＭＳ Ｐゴシック" charset="-128"/>
              </a:rPr>
              <a:t>Courtesy: Quick Study Academic – Statistics   </a:t>
            </a:r>
            <a:r>
              <a:rPr lang="en-US" altLang="x-none" sz="1400" dirty="0">
                <a:ea typeface="ＭＳ Ｐゴシック" charset="-128"/>
                <a:hlinkClick r:id="rId3"/>
              </a:rPr>
              <a:t>www.quickstudy.com</a:t>
            </a:r>
            <a:endParaRPr lang="en-US" altLang="x-none" sz="1400" dirty="0">
              <a:ea typeface="ＭＳ Ｐゴシック" charset="-128"/>
            </a:endParaRPr>
          </a:p>
          <a:p>
            <a:r>
              <a:rPr lang="en-US" altLang="x-none" sz="1400" dirty="0">
                <a:ea typeface="ＭＳ Ｐゴシック" charset="-128"/>
              </a:rPr>
              <a:t>Resources &amp; Image Credit: </a:t>
            </a:r>
            <a:r>
              <a:rPr lang="en-US" sz="1400" dirty="0">
                <a:hlinkClick r:id="rId4"/>
              </a:rPr>
              <a:t>http://www.statistics4u.info/fundstat_eng/cc_parameter.html</a:t>
            </a:r>
            <a:endParaRPr lang="en-US" altLang="x-none" sz="1400" dirty="0">
              <a:ea typeface="ＭＳ Ｐゴシック" charset="-128"/>
            </a:endParaRPr>
          </a:p>
          <a:p>
            <a:r>
              <a:rPr lang="en-US" altLang="x-none" sz="1400" dirty="0">
                <a:ea typeface="ＭＳ Ｐゴシック" charset="-128"/>
              </a:rPr>
              <a:t>  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9E11AA3-4EAF-2240-94A3-5BF82B9DE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4605635"/>
            <a:ext cx="3366111" cy="14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55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B4C0-AA8D-FF43-8D2F-92066B5E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to 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9C46-A9EB-024F-81DA-122278B3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“N” and “n” </a:t>
            </a:r>
          </a:p>
          <a:p>
            <a:r>
              <a:rPr lang="en-US" dirty="0"/>
              <a:t>Population                    N</a:t>
            </a:r>
          </a:p>
          <a:p>
            <a:r>
              <a:rPr lang="en-US" dirty="0"/>
              <a:t>Sample                    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B507-8008-5348-A85A-5DDFE71E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CA96FE-6EFF-054C-AAC4-0CEED3F1D7D8}"/>
              </a:ext>
            </a:extLst>
          </p:cNvPr>
          <p:cNvCxnSpPr/>
          <p:nvPr/>
        </p:nvCxnSpPr>
        <p:spPr bwMode="auto">
          <a:xfrm>
            <a:off x="2843808" y="1844824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EFCCAE-1E89-4B47-A390-BDF31EEB6AAB}"/>
              </a:ext>
            </a:extLst>
          </p:cNvPr>
          <p:cNvCxnSpPr/>
          <p:nvPr/>
        </p:nvCxnSpPr>
        <p:spPr bwMode="auto">
          <a:xfrm>
            <a:off x="2354694" y="2420888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241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Special values in data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Fill value</a:t>
            </a:r>
          </a:p>
          <a:p>
            <a:r>
              <a:rPr lang="en-AU" altLang="en-US" dirty="0"/>
              <a:t>Error value</a:t>
            </a:r>
          </a:p>
          <a:p>
            <a:r>
              <a:rPr lang="en-AU" altLang="en-US" dirty="0"/>
              <a:t>Missing value</a:t>
            </a:r>
          </a:p>
          <a:p>
            <a:r>
              <a:rPr lang="en-AU" altLang="en-US" dirty="0"/>
              <a:t>Not-a-number (NAN)</a:t>
            </a:r>
          </a:p>
          <a:p>
            <a:r>
              <a:rPr lang="en-AU" altLang="en-US" dirty="0"/>
              <a:t>Infinity</a:t>
            </a:r>
          </a:p>
          <a:p>
            <a:r>
              <a:rPr lang="en-AU" altLang="en-US" dirty="0"/>
              <a:t>Default</a:t>
            </a:r>
          </a:p>
          <a:p>
            <a:r>
              <a:rPr lang="en-AU" altLang="en-US" dirty="0"/>
              <a:t>Null</a:t>
            </a:r>
          </a:p>
          <a:p>
            <a:r>
              <a:rPr lang="en-AU" altLang="en-US" dirty="0"/>
              <a:t>Rational numbers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97B61-7E90-A745-84CF-2AC926DFE8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99304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Outlier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 extreme, or atypical, data value(s) in a sample. </a:t>
            </a:r>
          </a:p>
          <a:p>
            <a:r>
              <a:rPr lang="en-US" altLang="en-US"/>
              <a:t>They should be considered carefully, before exclusion from analysis. </a:t>
            </a:r>
          </a:p>
          <a:p>
            <a:r>
              <a:rPr lang="en-US" altLang="en-US"/>
              <a:t>For example, data values maybe recorded erroneously, and hence they may be corrected. </a:t>
            </a:r>
          </a:p>
          <a:p>
            <a:r>
              <a:rPr lang="en-US" altLang="en-US"/>
              <a:t>However, in other cases they may just be surprisingly different, but not necessarily 'wrong'.</a:t>
            </a:r>
            <a:endParaRPr lang="en-AU" altLang="en-US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527958-0B1C-3E4B-9D11-EF3D8CFF510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16348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68313" y="146720"/>
            <a:ext cx="7989887" cy="7620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Central tendency – 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median, mean, mode</a:t>
            </a:r>
          </a:p>
        </p:txBody>
      </p:sp>
      <p:sp>
        <p:nvSpPr>
          <p:cNvPr id="3277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01740F-4525-4C46-9778-239862314089}" type="slidenum">
              <a:rPr lang="en-US" sz="1400"/>
              <a:pPr/>
              <a:t>27</a:t>
            </a:fld>
            <a:endParaRPr lang="en-US" sz="1400"/>
          </a:p>
        </p:txBody>
      </p:sp>
      <p:pic>
        <p:nvPicPr>
          <p:cNvPr id="32771" name="Picture 5" descr="300px-Comparison_mean_median_m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25946"/>
            <a:ext cx="7545387" cy="565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86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Central Tendency</a:t>
            </a:r>
            <a:endParaRPr lang="en-AU" alt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394920"/>
          </a:xfrm>
        </p:spPr>
        <p:txBody>
          <a:bodyPr/>
          <a:lstStyle/>
          <a:p>
            <a:r>
              <a:rPr lang="en-AU" altLang="en-US" dirty="0"/>
              <a:t>Mean: Most commonly used measure of central tendency, commonly meant by “Average”, sensitive to extreme values (sensitive to outliers)</a:t>
            </a:r>
          </a:p>
          <a:p>
            <a:pPr lvl="1"/>
            <a:r>
              <a:rPr lang="en-AU" altLang="en-US" dirty="0"/>
              <a:t>Population Mean	</a:t>
            </a:r>
          </a:p>
          <a:p>
            <a:pPr lvl="1"/>
            <a:r>
              <a:rPr lang="en-AU" altLang="en-US" dirty="0"/>
              <a:t>Sample Mean</a:t>
            </a:r>
          </a:p>
          <a:p>
            <a:pPr marL="457200" lvl="1" indent="0">
              <a:buNone/>
            </a:pPr>
            <a:endParaRPr lang="en-AU" altLang="en-US" dirty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97B61-7E90-A745-84CF-2AC926DFE8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D4108-03DC-1F49-83CB-D732610B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20" y="3656430"/>
            <a:ext cx="4320480" cy="2107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3C358-790C-7642-AA6E-0AD823058AE1}"/>
              </a:ext>
            </a:extLst>
          </p:cNvPr>
          <p:cNvSpPr txBox="1"/>
          <p:nvPr/>
        </p:nvSpPr>
        <p:spPr>
          <a:xfrm>
            <a:off x="768626" y="6440557"/>
            <a:ext cx="4503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Resource: https://</a:t>
            </a:r>
            <a:r>
              <a:rPr lang="en-US" sz="1000" dirty="0" err="1"/>
              <a:t>www.onlinemathlearning.com</a:t>
            </a:r>
            <a:r>
              <a:rPr lang="en-US" sz="1000" dirty="0"/>
              <a:t>/population-</a:t>
            </a:r>
            <a:r>
              <a:rPr lang="en-US" sz="1000" dirty="0" err="1"/>
              <a:t>mean.html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42640-B012-EC4A-988B-D0A73034A0E7}"/>
              </a:ext>
            </a:extLst>
          </p:cNvPr>
          <p:cNvSpPr txBox="1"/>
          <p:nvPr/>
        </p:nvSpPr>
        <p:spPr>
          <a:xfrm>
            <a:off x="742122" y="5989983"/>
            <a:ext cx="675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=k5EbijWu-Ss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81B7D-CDC1-7248-BA03-4451E1BA5429}"/>
              </a:ext>
            </a:extLst>
          </p:cNvPr>
          <p:cNvSpPr txBox="1"/>
          <p:nvPr/>
        </p:nvSpPr>
        <p:spPr>
          <a:xfrm>
            <a:off x="787016" y="6563667"/>
            <a:ext cx="4397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100" dirty="0">
                <a:ea typeface="ＭＳ Ｐゴシック" charset="-128"/>
              </a:rPr>
              <a:t>Courtesy: Quick Study Academic – Statistics   </a:t>
            </a:r>
            <a:r>
              <a:rPr lang="en-US" altLang="x-none" sz="1100" dirty="0" err="1">
                <a:ea typeface="ＭＳ Ｐゴシック" charset="-128"/>
              </a:rPr>
              <a:t>www.quickstudy.com</a:t>
            </a:r>
            <a:endParaRPr lang="en-US" altLang="x-none" sz="1100" dirty="0">
              <a:ea typeface="ＭＳ Ｐゴシック" charset="-128"/>
            </a:endParaRPr>
          </a:p>
          <a:p>
            <a:r>
              <a:rPr lang="en-US" altLang="x-none" sz="1100" dirty="0">
                <a:ea typeface="ＭＳ Ｐゴシック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79071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Central Tendency</a:t>
            </a:r>
            <a:endParaRPr lang="en-AU" alt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394920"/>
          </a:xfrm>
        </p:spPr>
        <p:txBody>
          <a:bodyPr/>
          <a:lstStyle/>
          <a:p>
            <a:r>
              <a:rPr lang="en-AU" altLang="en-US" sz="2000" b="1" u="sng" dirty="0"/>
              <a:t>Median</a:t>
            </a:r>
            <a:r>
              <a:rPr lang="en-AU" altLang="en-US" sz="2000" dirty="0"/>
              <a:t>: Value that divides the set in so the same number of observations lie on each side of it; </a:t>
            </a:r>
          </a:p>
          <a:p>
            <a:r>
              <a:rPr lang="en-AU" altLang="en-US" sz="2000" b="1" i="1" dirty="0"/>
              <a:t>Median is less sensitive to extreme values</a:t>
            </a:r>
          </a:p>
          <a:p>
            <a:r>
              <a:rPr lang="en-AU" altLang="en-US" sz="2000" dirty="0"/>
              <a:t>For an even number, it is the average of middle two values</a:t>
            </a:r>
          </a:p>
          <a:p>
            <a:endParaRPr lang="en-AU" altLang="en-US" dirty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97B61-7E90-A745-84CF-2AC926DFE8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3C358-790C-7642-AA6E-0AD823058AE1}"/>
              </a:ext>
            </a:extLst>
          </p:cNvPr>
          <p:cNvSpPr txBox="1"/>
          <p:nvPr/>
        </p:nvSpPr>
        <p:spPr>
          <a:xfrm>
            <a:off x="768626" y="6440557"/>
            <a:ext cx="3198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Resource: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/wiki/Median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9C971-5C40-1A42-A2A2-04DC7D4B9EF1}"/>
              </a:ext>
            </a:extLst>
          </p:cNvPr>
          <p:cNvSpPr txBox="1"/>
          <p:nvPr/>
        </p:nvSpPr>
        <p:spPr>
          <a:xfrm>
            <a:off x="768626" y="6132780"/>
            <a:ext cx="4397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100" dirty="0">
                <a:ea typeface="ＭＳ Ｐゴシック" charset="-128"/>
              </a:rPr>
              <a:t>Courtesy: Quick Study Academic – Statistics   </a:t>
            </a:r>
            <a:r>
              <a:rPr lang="en-US" altLang="x-none" sz="1100" dirty="0" err="1">
                <a:ea typeface="ＭＳ Ｐゴシック" charset="-128"/>
              </a:rPr>
              <a:t>www.quickstudy.com</a:t>
            </a:r>
            <a:endParaRPr lang="en-US" altLang="x-none" sz="1100" dirty="0">
              <a:ea typeface="ＭＳ Ｐゴシック" charset="-128"/>
            </a:endParaRPr>
          </a:p>
          <a:p>
            <a:r>
              <a:rPr lang="en-US" altLang="x-none" sz="1100" dirty="0">
                <a:ea typeface="ＭＳ Ｐゴシック" charset="-128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9E6EA-59AF-9242-9189-33E0A599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76" y="2708920"/>
            <a:ext cx="4026024" cy="29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Definitions/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4275138" cy="5791200"/>
          </a:xfrm>
        </p:spPr>
        <p:txBody>
          <a:bodyPr/>
          <a:lstStyle/>
          <a:p>
            <a:r>
              <a:rPr lang="en-US" sz="2800" dirty="0"/>
              <a:t>Statistic</a:t>
            </a:r>
          </a:p>
          <a:p>
            <a:r>
              <a:rPr lang="en-US" sz="2800" dirty="0"/>
              <a:t>Statistics</a:t>
            </a:r>
          </a:p>
          <a:p>
            <a:r>
              <a:rPr lang="en-US" sz="2800" dirty="0"/>
              <a:t>Population and Samples</a:t>
            </a:r>
          </a:p>
          <a:p>
            <a:r>
              <a:rPr lang="en-US" sz="2800" dirty="0"/>
              <a:t>Sampling</a:t>
            </a:r>
          </a:p>
          <a:p>
            <a:r>
              <a:rPr lang="en-US" sz="2800" dirty="0"/>
              <a:t>Distributions and parameters</a:t>
            </a:r>
          </a:p>
          <a:p>
            <a:r>
              <a:rPr lang="en-US" sz="2800" dirty="0"/>
              <a:t>Central Tendencies</a:t>
            </a:r>
          </a:p>
          <a:p>
            <a:r>
              <a:rPr lang="en-US" sz="2800" dirty="0"/>
              <a:t>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427984" y="908720"/>
            <a:ext cx="4275138" cy="44644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dirty="0"/>
              <a:t>Probability</a:t>
            </a:r>
          </a:p>
          <a:p>
            <a:r>
              <a:rPr lang="en-US" sz="2800" dirty="0"/>
              <a:t>Significance tests</a:t>
            </a:r>
          </a:p>
          <a:p>
            <a:r>
              <a:rPr lang="en-US" sz="2800" dirty="0"/>
              <a:t>Hypothesis (null and alternate)</a:t>
            </a:r>
          </a:p>
          <a:p>
            <a:r>
              <a:rPr lang="en-US" sz="2800" dirty="0"/>
              <a:t>P-value</a:t>
            </a:r>
          </a:p>
          <a:p>
            <a:r>
              <a:rPr lang="en-US" sz="2800" dirty="0"/>
              <a:t>Density and cumulative distributions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484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Central Tendency</a:t>
            </a:r>
            <a:endParaRPr lang="en-AU" alt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394920"/>
          </a:xfrm>
        </p:spPr>
        <p:txBody>
          <a:bodyPr/>
          <a:lstStyle/>
          <a:p>
            <a:r>
              <a:rPr lang="en-AU" altLang="en-US" sz="2000" b="1" dirty="0"/>
              <a:t>Mode</a:t>
            </a:r>
            <a:r>
              <a:rPr lang="en-AU" altLang="en-US" sz="2000" dirty="0"/>
              <a:t>: Observation that occurs with the greatest frequency.</a:t>
            </a:r>
            <a:endParaRPr lang="en-AU" altLang="en-US" dirty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97B61-7E90-A745-84CF-2AC926DFE8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3C358-790C-7642-AA6E-0AD823058AE1}"/>
              </a:ext>
            </a:extLst>
          </p:cNvPr>
          <p:cNvSpPr txBox="1"/>
          <p:nvPr/>
        </p:nvSpPr>
        <p:spPr>
          <a:xfrm>
            <a:off x="768626" y="6440557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Resource: https://</a:t>
            </a:r>
            <a:r>
              <a:rPr lang="en-US" sz="1000" dirty="0" err="1"/>
              <a:t>www.mathsisfun.com</a:t>
            </a:r>
            <a:r>
              <a:rPr lang="en-US" sz="1000" dirty="0"/>
              <a:t>/definitions/</a:t>
            </a:r>
            <a:r>
              <a:rPr lang="en-US" sz="1000" dirty="0" err="1"/>
              <a:t>mode.html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9C971-5C40-1A42-A2A2-04DC7D4B9EF1}"/>
              </a:ext>
            </a:extLst>
          </p:cNvPr>
          <p:cNvSpPr txBox="1"/>
          <p:nvPr/>
        </p:nvSpPr>
        <p:spPr>
          <a:xfrm>
            <a:off x="768626" y="6132780"/>
            <a:ext cx="4397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100" dirty="0">
                <a:ea typeface="ＭＳ Ｐゴシック" charset="-128"/>
              </a:rPr>
              <a:t>Courtesy: Quick Study Academic – Statistics   </a:t>
            </a:r>
            <a:r>
              <a:rPr lang="en-US" altLang="x-none" sz="1100" dirty="0" err="1">
                <a:ea typeface="ＭＳ Ｐゴシック" charset="-128"/>
              </a:rPr>
              <a:t>www.quickstudy.com</a:t>
            </a:r>
            <a:endParaRPr lang="en-US" altLang="x-none" sz="1100" dirty="0">
              <a:ea typeface="ＭＳ Ｐゴシック" charset="-128"/>
            </a:endParaRPr>
          </a:p>
          <a:p>
            <a:r>
              <a:rPr lang="en-US" altLang="x-none" sz="1100" dirty="0">
                <a:ea typeface="ＭＳ Ｐゴシック" charset="-128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2082E-44D5-D04F-B5F1-247DE1E9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82" y="1988840"/>
            <a:ext cx="3087464" cy="206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7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1E1A-3ED4-3042-8C9D-B70E40F2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Mean;Median;Outlier</a:t>
            </a:r>
            <a:endParaRPr lang="en-US" dirty="0"/>
          </a:p>
        </p:txBody>
      </p:sp>
      <p:pic>
        <p:nvPicPr>
          <p:cNvPr id="6" name="Content Placeholder 5" descr="A screenshot of a person&#10;&#10;Description automatically generated">
            <a:extLst>
              <a:ext uri="{FF2B5EF4-FFF2-40B4-BE49-F238E27FC236}">
                <a16:creationId xmlns:a16="http://schemas.microsoft.com/office/drawing/2014/main" id="{7F20F349-EF78-9F47-9A14-2D9C643F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3422" y="685800"/>
            <a:ext cx="6888938" cy="54672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C3C67-029F-6A48-8AA7-80027AE5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1FF2B-99DA-3243-99C2-69E8E14FE1D4}"/>
              </a:ext>
            </a:extLst>
          </p:cNvPr>
          <p:cNvSpPr txBox="1"/>
          <p:nvPr/>
        </p:nvSpPr>
        <p:spPr>
          <a:xfrm>
            <a:off x="685800" y="6396335"/>
            <a:ext cx="664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this on Twitter… Credit: Anna .J. </a:t>
            </a:r>
            <a:r>
              <a:rPr lang="en-US" dirty="0" err="1"/>
              <a:t>Egalite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79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3D39-E35A-0345-8EB0-E6EE941D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C4F7-7388-3642-99B8-1257B886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322912"/>
          </a:xfrm>
        </p:spPr>
        <p:txBody>
          <a:bodyPr/>
          <a:lstStyle/>
          <a:p>
            <a:r>
              <a:rPr lang="en-US" sz="2000" dirty="0"/>
              <a:t>The </a:t>
            </a:r>
            <a:r>
              <a:rPr lang="en-US" sz="2000" b="1" dirty="0"/>
              <a:t>Absolute frequency</a:t>
            </a:r>
            <a:r>
              <a:rPr lang="en-US" sz="2000" dirty="0"/>
              <a:t> </a:t>
            </a:r>
            <a:r>
              <a:rPr lang="en-US" sz="2000" dirty="0" err="1"/>
              <a:t>n</a:t>
            </a:r>
            <a:r>
              <a:rPr lang="en-US" sz="2000" baseline="-25000" dirty="0" err="1"/>
              <a:t>i</a:t>
            </a:r>
            <a:r>
              <a:rPr lang="en-US" sz="2000" dirty="0"/>
              <a:t> is the number of observations belonging to a category </a:t>
            </a:r>
            <a:r>
              <a:rPr lang="en-US" sz="2000" dirty="0" err="1"/>
              <a:t>a</a:t>
            </a:r>
            <a:r>
              <a:rPr lang="en-US" sz="2000" baseline="-25000" dirty="0" err="1"/>
              <a:t>i</a:t>
            </a:r>
            <a:r>
              <a:rPr lang="en-US" sz="2000" dirty="0"/>
              <a:t> or falling into a particular class c</a:t>
            </a:r>
            <a:r>
              <a:rPr lang="en-US" sz="2000" baseline="-25000" dirty="0"/>
              <a:t>i</a:t>
            </a:r>
            <a:r>
              <a:rPr lang="en-US" sz="2000" dirty="0"/>
              <a:t>. The sum of all frequencies of all categories/classes is equal to N, the total number of observations:</a:t>
            </a:r>
          </a:p>
          <a:p>
            <a:pPr marL="0" indent="0" algn="ctr">
              <a:buNone/>
            </a:pPr>
            <a:r>
              <a:rPr lang="en-US" sz="2000" dirty="0" err="1"/>
              <a:t>Σn</a:t>
            </a:r>
            <a:r>
              <a:rPr lang="en-US" sz="2000" baseline="-25000" dirty="0" err="1"/>
              <a:t>i</a:t>
            </a:r>
            <a:r>
              <a:rPr lang="en-US" sz="2000" dirty="0"/>
              <a:t> = N</a:t>
            </a:r>
          </a:p>
          <a:p>
            <a:r>
              <a:rPr lang="en-US" sz="2000" b="1" dirty="0"/>
              <a:t>Relative frequencies</a:t>
            </a:r>
            <a:r>
              <a:rPr lang="en-US" sz="2000" dirty="0"/>
              <a:t> f</a:t>
            </a:r>
            <a:r>
              <a:rPr lang="en-US" sz="2000" baseline="-25000" dirty="0"/>
              <a:t>i</a:t>
            </a:r>
            <a:r>
              <a:rPr lang="en-US" sz="2000" dirty="0"/>
              <a:t> are obtained by normalizing the individual frequencies to a total sum of 1.0 (or 100%, respectively). This way the frequencies become independent of the sample size and will be comparable to each other.</a:t>
            </a:r>
          </a:p>
          <a:p>
            <a:r>
              <a:rPr lang="en-US" sz="2000" dirty="0"/>
              <a:t>Frequencies are usually delineated in a </a:t>
            </a:r>
            <a:r>
              <a:rPr lang="en-US" sz="2000" b="1" dirty="0"/>
              <a:t>frequency table</a:t>
            </a:r>
            <a:r>
              <a:rPr lang="en-US" sz="2000" dirty="0"/>
              <a:t> or displayed as a </a:t>
            </a:r>
            <a:r>
              <a:rPr lang="en-US" sz="2000" b="1" dirty="0"/>
              <a:t>histogram</a:t>
            </a:r>
            <a:r>
              <a:rPr lang="en-US" sz="2000" dirty="0"/>
              <a:t>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CE55F-8D85-174C-97A9-8F73A8D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70F5E-8E6E-E649-94E6-8C607C23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351362"/>
            <a:ext cx="7480547" cy="203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BAC9F-87D9-6D4D-BDD0-01569FBDDFA1}"/>
              </a:ext>
            </a:extLst>
          </p:cNvPr>
          <p:cNvSpPr txBox="1"/>
          <p:nvPr/>
        </p:nvSpPr>
        <p:spPr>
          <a:xfrm>
            <a:off x="257175" y="6472238"/>
            <a:ext cx="7985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Resource &amp; Image Credit: </a:t>
            </a:r>
            <a:r>
              <a:rPr lang="en-US" sz="1600" dirty="0">
                <a:hlinkClick r:id="rId4"/>
              </a:rPr>
              <a:t>http://www.statistics4u.info/fundstat_eng/ee_frequency.html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6274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496944" cy="762000"/>
          </a:xfrm>
        </p:spPr>
        <p:txBody>
          <a:bodyPr/>
          <a:lstStyle/>
          <a:p>
            <a:r>
              <a:rPr lang="en-US" dirty="0"/>
              <a:t>Ranges: z, Percentiles, Quartiles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standard score is obtained by subtracting the mean and dividing the difference by the standard deviation. The symbol is z, which is why it's also called a z-score. </a:t>
            </a:r>
          </a:p>
          <a:p>
            <a:r>
              <a:rPr lang="en-US" b="1" dirty="0"/>
              <a:t>Percentiles (quantiles) (100 regions)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kth</a:t>
            </a:r>
            <a:r>
              <a:rPr lang="en-US" dirty="0"/>
              <a:t> percentile is the number which has k% of the values below it. The data must be ranked. </a:t>
            </a:r>
          </a:p>
          <a:p>
            <a:r>
              <a:rPr lang="en-US" b="1" dirty="0"/>
              <a:t>Quartiles (4 regions)</a:t>
            </a:r>
          </a:p>
          <a:p>
            <a:pPr lvl="1"/>
            <a:r>
              <a:rPr lang="en-US" dirty="0"/>
              <a:t>The quartiles divide the data into 4 equal regions. </a:t>
            </a:r>
          </a:p>
          <a:p>
            <a:pPr lvl="1"/>
            <a:r>
              <a:rPr lang="en-US" dirty="0"/>
              <a:t>Note: The 2</a:t>
            </a:r>
            <a:r>
              <a:rPr lang="en-US" baseline="30000" dirty="0"/>
              <a:t>nd</a:t>
            </a:r>
            <a:r>
              <a:rPr lang="en-US" dirty="0"/>
              <a:t> quartile is the same as the median. The 1</a:t>
            </a:r>
            <a:r>
              <a:rPr lang="en-US" baseline="30000" dirty="0"/>
              <a:t>st</a:t>
            </a:r>
            <a:r>
              <a:rPr lang="en-US" dirty="0"/>
              <a:t> quartile is the 25</a:t>
            </a:r>
            <a:r>
              <a:rPr lang="en-US" baseline="30000" dirty="0"/>
              <a:t>th</a:t>
            </a:r>
            <a:r>
              <a:rPr lang="en-US" dirty="0"/>
              <a:t> percentile, the 3</a:t>
            </a:r>
            <a:r>
              <a:rPr lang="en-US" baseline="30000" dirty="0"/>
              <a:t>rd</a:t>
            </a:r>
            <a:r>
              <a:rPr lang="en-US" dirty="0"/>
              <a:t> quartile is the 75</a:t>
            </a:r>
            <a:r>
              <a:rPr lang="en-US" baseline="30000" dirty="0"/>
              <a:t>th</a:t>
            </a:r>
            <a:r>
              <a:rPr lang="en-US" dirty="0"/>
              <a:t> percentile.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5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9807-71FD-F845-A134-32A02F5D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Getting Started : </a:t>
            </a:r>
            <a:r>
              <a:rPr lang="en-US" sz="3200" dirty="0" err="1"/>
              <a:t>Rstudio</a:t>
            </a:r>
            <a:r>
              <a:rPr lang="en-US" sz="3200" dirty="0"/>
              <a:t> – MASS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96D6-44D5-2F4A-B467-7DBEC43A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762000"/>
            <a:ext cx="876300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install.packages</a:t>
            </a:r>
            <a:r>
              <a:rPr lang="en-US" sz="2400" dirty="0"/>
              <a:t>("MASS") # installing the MASS package</a:t>
            </a:r>
          </a:p>
          <a:p>
            <a:pPr marL="0" indent="0">
              <a:buNone/>
            </a:pPr>
            <a:r>
              <a:rPr lang="en-US" sz="2400" dirty="0"/>
              <a:t>library(MASS) # load the library MASS</a:t>
            </a:r>
          </a:p>
          <a:p>
            <a:pPr marL="0" indent="0">
              <a:buNone/>
            </a:pPr>
            <a:r>
              <a:rPr lang="en-US" sz="2400" dirty="0"/>
              <a:t>attach(Boston) # attaching the dataset</a:t>
            </a:r>
          </a:p>
          <a:p>
            <a:pPr marL="0" indent="0">
              <a:buNone/>
            </a:pPr>
            <a:r>
              <a:rPr lang="en-US" sz="2400" dirty="0"/>
              <a:t>?Boston # help function with "?"</a:t>
            </a:r>
          </a:p>
          <a:p>
            <a:pPr marL="0" indent="0">
              <a:buNone/>
            </a:pPr>
            <a:r>
              <a:rPr lang="en-US" sz="2400" dirty="0"/>
              <a:t>head(Boston) # show the head of the dataset</a:t>
            </a:r>
          </a:p>
          <a:p>
            <a:pPr marL="0" indent="0">
              <a:buNone/>
            </a:pPr>
            <a:r>
              <a:rPr lang="en-US" sz="2400" dirty="0"/>
              <a:t>dim(Boston) # dimensions of the dataset</a:t>
            </a:r>
          </a:p>
          <a:p>
            <a:pPr marL="0" indent="0">
              <a:buNone/>
            </a:pPr>
            <a:r>
              <a:rPr lang="en-US" sz="2400" dirty="0"/>
              <a:t>names(Boston) # column names </a:t>
            </a:r>
          </a:p>
          <a:p>
            <a:pPr marL="0" indent="0">
              <a:buNone/>
            </a:pPr>
            <a:r>
              <a:rPr lang="en-US" sz="2400" dirty="0" err="1"/>
              <a:t>str</a:t>
            </a:r>
            <a:r>
              <a:rPr lang="en-US" sz="2400" dirty="0"/>
              <a:t>(Boston) # </a:t>
            </a:r>
            <a:r>
              <a:rPr lang="en-US" sz="2400" dirty="0" err="1"/>
              <a:t>str</a:t>
            </a:r>
            <a:r>
              <a:rPr lang="en-US" sz="2400" dirty="0"/>
              <a:t> function shows the structure of the dataset</a:t>
            </a:r>
          </a:p>
          <a:p>
            <a:pPr marL="0" indent="0">
              <a:buNone/>
            </a:pPr>
            <a:r>
              <a:rPr lang="en-US" sz="2400" dirty="0" err="1"/>
              <a:t>nrow</a:t>
            </a:r>
            <a:r>
              <a:rPr lang="en-US" sz="2400" dirty="0"/>
              <a:t>(Boston) # function shows the number of rows </a:t>
            </a:r>
          </a:p>
          <a:p>
            <a:pPr marL="0" indent="0">
              <a:buNone/>
            </a:pPr>
            <a:r>
              <a:rPr lang="en-US" sz="2400" dirty="0" err="1"/>
              <a:t>ncol</a:t>
            </a:r>
            <a:r>
              <a:rPr lang="en-US" sz="2400" dirty="0"/>
              <a:t>(Boston) # function shows the number of columns </a:t>
            </a:r>
          </a:p>
          <a:p>
            <a:pPr marL="0" indent="0">
              <a:buNone/>
            </a:pPr>
            <a:r>
              <a:rPr lang="en-US" sz="2400" dirty="0"/>
              <a:t>summary(Boston) # summary() function shows the summary statistics</a:t>
            </a:r>
          </a:p>
          <a:p>
            <a:pPr marL="0" indent="0">
              <a:buNone/>
            </a:pPr>
            <a:r>
              <a:rPr lang="en-US" sz="2400" dirty="0"/>
              <a:t>summary(</a:t>
            </a:r>
            <a:r>
              <a:rPr lang="en-US" sz="2400" dirty="0" err="1"/>
              <a:t>Boston$crim</a:t>
            </a:r>
            <a:r>
              <a:rPr lang="en-US" sz="2400" dirty="0"/>
              <a:t>) # summary of the "crime" column in the Boston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E7884-2E78-4344-9894-5CDF9F02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3265" y="6490447"/>
            <a:ext cx="1905000" cy="457200"/>
          </a:xfrm>
        </p:spPr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0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27D-B8BB-8B41-BDE2-6D8F1534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Getting Started : </a:t>
            </a:r>
            <a:r>
              <a:rPr lang="en-US" sz="3200" dirty="0" err="1"/>
              <a:t>Rstudio</a:t>
            </a:r>
            <a:r>
              <a:rPr lang="en-US" sz="3200" dirty="0"/>
              <a:t> – ISLR library – Auto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EEF0-8505-F44F-BDEF-88802F8F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install.packages</a:t>
            </a:r>
            <a:r>
              <a:rPr lang="en-US" sz="2000" dirty="0"/>
              <a:t>("ISLR") # installing the ISLR package</a:t>
            </a:r>
          </a:p>
          <a:p>
            <a:pPr marL="0" indent="0">
              <a:buNone/>
            </a:pPr>
            <a:r>
              <a:rPr lang="en-US" sz="2000" dirty="0"/>
              <a:t>library(ISLR)</a:t>
            </a:r>
          </a:p>
          <a:p>
            <a:pPr marL="0" indent="0">
              <a:buNone/>
            </a:pPr>
            <a:r>
              <a:rPr lang="en-US" sz="2000" dirty="0"/>
              <a:t>data(Auto)</a:t>
            </a:r>
          </a:p>
          <a:p>
            <a:pPr marL="0" indent="0">
              <a:buNone/>
            </a:pPr>
            <a:r>
              <a:rPr lang="en-US" sz="2000" dirty="0"/>
              <a:t>head(Auto)</a:t>
            </a:r>
          </a:p>
          <a:p>
            <a:pPr marL="0" indent="0">
              <a:buNone/>
            </a:pPr>
            <a:r>
              <a:rPr lang="en-US" sz="2000" dirty="0"/>
              <a:t>names(Auto)</a:t>
            </a:r>
          </a:p>
          <a:p>
            <a:pPr marL="0" indent="0">
              <a:buNone/>
            </a:pPr>
            <a:r>
              <a:rPr lang="en-US" sz="2000" dirty="0"/>
              <a:t>summary(Auto)</a:t>
            </a:r>
          </a:p>
          <a:p>
            <a:pPr marL="0" indent="0">
              <a:buNone/>
            </a:pPr>
            <a:r>
              <a:rPr lang="en-US" sz="2000" dirty="0"/>
              <a:t>summary(</a:t>
            </a:r>
            <a:r>
              <a:rPr lang="en-US" sz="2000" dirty="0" err="1"/>
              <a:t>Auto$mpg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fivenum</a:t>
            </a:r>
            <a:r>
              <a:rPr lang="en-US" sz="2000" dirty="0"/>
              <a:t>(</a:t>
            </a:r>
            <a:r>
              <a:rPr lang="en-US" sz="2000" dirty="0" err="1"/>
              <a:t>Auto$mpg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boxplot(</a:t>
            </a:r>
            <a:r>
              <a:rPr lang="en-US" sz="2000" dirty="0" err="1"/>
              <a:t>Auto$mpg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hist</a:t>
            </a:r>
            <a:r>
              <a:rPr lang="en-US" sz="2000" dirty="0"/>
              <a:t>(</a:t>
            </a:r>
            <a:r>
              <a:rPr lang="en-US" sz="2000" dirty="0" err="1"/>
              <a:t>Auto$mpg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summary(</a:t>
            </a:r>
            <a:r>
              <a:rPr lang="en-US" sz="2000" dirty="0" err="1"/>
              <a:t>Auto$horsepower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summary(</a:t>
            </a:r>
            <a:r>
              <a:rPr lang="en-US" sz="2000" dirty="0" err="1"/>
              <a:t>Auto$weight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fivenum</a:t>
            </a:r>
            <a:r>
              <a:rPr lang="en-US" sz="2000" dirty="0"/>
              <a:t>(</a:t>
            </a:r>
            <a:r>
              <a:rPr lang="en-US" sz="2000" dirty="0" err="1"/>
              <a:t>Auto$weight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boxplot(</a:t>
            </a:r>
            <a:r>
              <a:rPr lang="en-US" sz="2000" dirty="0" err="1"/>
              <a:t>Auto$weight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mean(</a:t>
            </a:r>
            <a:r>
              <a:rPr lang="en-US" sz="2000" dirty="0" err="1"/>
              <a:t>Auto$weight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median((</a:t>
            </a:r>
            <a:r>
              <a:rPr lang="en-US" sz="2000" dirty="0" err="1"/>
              <a:t>Auto$weight</a:t>
            </a:r>
            <a:r>
              <a:rPr lang="en-US" sz="2000" dirty="0"/>
              <a:t>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5AD2B-410C-B14A-A7B7-8EEAB9A4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5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89E-3625-914E-AC80-FF47F11E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“Play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” with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E7DBA-58FE-3F4F-9B55-CA3D0E9A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In class work – Explore the EPI dataset – </a:t>
            </a:r>
          </a:p>
          <a:p>
            <a:r>
              <a:rPr lang="en-US" dirty="0">
                <a:hlinkClick r:id="rId2"/>
              </a:rPr>
              <a:t>http://aquarius.tw.rpi.edu/html/DA/</a:t>
            </a:r>
            <a:endParaRPr lang="en-US" dirty="0"/>
          </a:p>
          <a:p>
            <a:r>
              <a:rPr lang="en-AU" dirty="0"/>
              <a:t>A</a:t>
            </a:r>
            <a:r>
              <a:rPr lang="en-US" dirty="0" err="1"/>
              <a:t>nd</a:t>
            </a:r>
            <a:r>
              <a:rPr lang="en-US" dirty="0"/>
              <a:t> some directories under this link </a:t>
            </a:r>
          </a:p>
          <a:p>
            <a:r>
              <a:rPr lang="en-US" dirty="0"/>
              <a:t>– </a:t>
            </a:r>
            <a:r>
              <a:rPr lang="en-US" sz="3600" b="1" dirty="0"/>
              <a:t>please search before ask !!!</a:t>
            </a:r>
            <a:endParaRPr lang="en-US" b="1" dirty="0"/>
          </a:p>
          <a:p>
            <a:r>
              <a:rPr lang="en-US" dirty="0"/>
              <a:t>This is where the files for assignments, lab exercises are</a:t>
            </a:r>
          </a:p>
          <a:p>
            <a:pPr lvl="1"/>
            <a:r>
              <a:rPr lang="en-US" dirty="0"/>
              <a:t>data and code fragments…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0F52-E3BB-954A-99CD-535D5001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A285-CC02-BF45-885C-F3FB1719304B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9199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FB25-B270-E847-82AB-31352D9F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CSV file in 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117E9-C7F4-FF47-ADF2-9F94D454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1" y="2294260"/>
            <a:ext cx="6250371" cy="11347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28E3B-76C4-9241-83B6-172D3E23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A285-CC02-BF45-885C-F3FB1719304B}" type="slidenum">
              <a:rPr lang="en-US" altLang="x-none" smtClean="0"/>
              <a:pPr/>
              <a:t>37</a:t>
            </a:fld>
            <a:endParaRPr lang="en-US" alt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A9F17-00EA-2747-8554-C5C8A00AF0BE}"/>
              </a:ext>
            </a:extLst>
          </p:cNvPr>
          <p:cNvSpPr txBox="1"/>
          <p:nvPr/>
        </p:nvSpPr>
        <p:spPr>
          <a:xfrm>
            <a:off x="827584" y="1556792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 with reading a CSV file..</a:t>
            </a:r>
          </a:p>
        </p:txBody>
      </p:sp>
      <p:pic>
        <p:nvPicPr>
          <p:cNvPr id="8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9A836F0-B823-2749-A24B-DEE3DB15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83730" y="5286807"/>
            <a:ext cx="426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6CD8A4-2850-A841-B603-C1FA63747093}"/>
              </a:ext>
            </a:extLst>
          </p:cNvPr>
          <p:cNvSpPr txBox="1"/>
          <p:nvPr/>
        </p:nvSpPr>
        <p:spPr>
          <a:xfrm>
            <a:off x="3093069" y="4307447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the CSV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620BA-C520-BC4B-A232-5912D2FC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1" y="4246013"/>
            <a:ext cx="2159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4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807B-6319-B944-9CC8-7B3FCA43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 data set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C0C7B38-B9F3-264A-BECA-B879F82C5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069086"/>
            <a:ext cx="5760640" cy="5079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0DF1F-DD8F-6944-B8EB-53FD9332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A285-CC02-BF45-885C-F3FB1719304B}" type="slidenum">
              <a:rPr lang="en-US" altLang="x-none" smtClean="0"/>
              <a:pPr/>
              <a:t>38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BBBF0-C95E-2D44-BF09-7E36F4E614A0}"/>
              </a:ext>
            </a:extLst>
          </p:cNvPr>
          <p:cNvSpPr txBox="1"/>
          <p:nvPr/>
        </p:nvSpPr>
        <p:spPr>
          <a:xfrm>
            <a:off x="611560" y="6259286"/>
            <a:ext cx="553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aquarius.tw.rpi.edu</a:t>
            </a:r>
            <a:r>
              <a:rPr lang="en-US" dirty="0"/>
              <a:t>/html/DA/EPI/</a:t>
            </a:r>
          </a:p>
        </p:txBody>
      </p:sp>
    </p:spTree>
    <p:extLst>
      <p:ext uri="{BB962C8B-B14F-4D97-AF65-F5344CB8AC3E}">
        <p14:creationId xmlns:p14="http://schemas.microsoft.com/office/powerpoint/2010/main" val="543723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E2FC-3040-5B41-A3E9-9C72F494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2010EPI_data.xls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5C7870-893A-614B-A7E3-CBAC4B56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rgbClr val="DE130A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371ADF5-203A-444C-85C9-31C50A8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13" y="2509911"/>
            <a:ext cx="6126648" cy="3997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9ABB-912F-5E49-AB1A-B074ED5B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fld id="{771CA285-CC02-BF45-885C-F3FB1719304B}" type="slidenum">
              <a:rPr lang="en-US" altLang="x-none" sz="1000">
                <a:solidFill>
                  <a:srgbClr val="898989"/>
                </a:solidFill>
                <a:latin typeface="+mn-lt"/>
                <a:ea typeface="+mn-ea"/>
              </a:rPr>
              <a:pPr eaLnBrk="1" hangingPunct="1">
                <a:spcAft>
                  <a:spcPts val="600"/>
                </a:spcAft>
              </a:pPr>
              <a:t>39</a:t>
            </a:fld>
            <a:endParaRPr lang="en-US" altLang="x-none" sz="1000">
              <a:solidFill>
                <a:srgbClr val="89898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524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Definitions/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4275138" cy="5791200"/>
          </a:xfrm>
        </p:spPr>
        <p:txBody>
          <a:bodyPr/>
          <a:lstStyle/>
          <a:p>
            <a:r>
              <a:rPr lang="en-US" sz="2800" dirty="0"/>
              <a:t>Statistic</a:t>
            </a:r>
          </a:p>
          <a:p>
            <a:r>
              <a:rPr lang="en-US" sz="2800" dirty="0"/>
              <a:t>Statistics</a:t>
            </a:r>
          </a:p>
          <a:p>
            <a:r>
              <a:rPr lang="en-US" sz="2800" dirty="0"/>
              <a:t>Population and Samples</a:t>
            </a:r>
          </a:p>
          <a:p>
            <a:r>
              <a:rPr lang="en-US" sz="2800" dirty="0"/>
              <a:t>Sampling</a:t>
            </a:r>
          </a:p>
          <a:p>
            <a:r>
              <a:rPr lang="en-US" sz="2800" dirty="0"/>
              <a:t>Distributions and parameters</a:t>
            </a:r>
          </a:p>
          <a:p>
            <a:r>
              <a:rPr lang="en-US" sz="2800" dirty="0"/>
              <a:t>Central Tendencies</a:t>
            </a:r>
          </a:p>
          <a:p>
            <a:r>
              <a:rPr lang="en-US" sz="2800" dirty="0"/>
              <a:t>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477321" y="978830"/>
            <a:ext cx="4275138" cy="49736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dirty="0"/>
              <a:t>Probability</a:t>
            </a:r>
          </a:p>
          <a:p>
            <a:r>
              <a:rPr lang="en-US" sz="2800" dirty="0"/>
              <a:t>Significance tests</a:t>
            </a:r>
          </a:p>
          <a:p>
            <a:r>
              <a:rPr lang="en-US" sz="2800" dirty="0"/>
              <a:t>Hypothesis (null and alternate)</a:t>
            </a:r>
          </a:p>
          <a:p>
            <a:r>
              <a:rPr lang="en-US" sz="2800" dirty="0"/>
              <a:t>P-value</a:t>
            </a:r>
          </a:p>
          <a:p>
            <a:r>
              <a:rPr lang="en-US" sz="2800" dirty="0"/>
              <a:t>Density and cumulative distributions</a:t>
            </a:r>
          </a:p>
          <a:p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9309AF-532A-524D-90C6-EF74EE24DAF0}"/>
              </a:ext>
            </a:extLst>
          </p:cNvPr>
          <p:cNvSpPr/>
          <p:nvPr/>
        </p:nvSpPr>
        <p:spPr bwMode="auto">
          <a:xfrm>
            <a:off x="152400" y="762000"/>
            <a:ext cx="3843536" cy="493352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239C60-58E5-9A45-A163-8449DFA6A348}"/>
              </a:ext>
            </a:extLst>
          </p:cNvPr>
          <p:cNvSpPr/>
          <p:nvPr/>
        </p:nvSpPr>
        <p:spPr bwMode="auto">
          <a:xfrm>
            <a:off x="4392686" y="728662"/>
            <a:ext cx="4310435" cy="385246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BD9C5-9A1C-7147-A706-C30C049405E8}"/>
              </a:ext>
            </a:extLst>
          </p:cNvPr>
          <p:cNvSpPr txBox="1"/>
          <p:nvPr/>
        </p:nvSpPr>
        <p:spPr>
          <a:xfrm>
            <a:off x="2699792" y="6381328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Thursday’s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5349D-6E8B-0D4D-AC96-A3B0AF8458AF}"/>
              </a:ext>
            </a:extLst>
          </p:cNvPr>
          <p:cNvSpPr txBox="1"/>
          <p:nvPr/>
        </p:nvSpPr>
        <p:spPr>
          <a:xfrm>
            <a:off x="5231976" y="5456503"/>
            <a:ext cx="3940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Monday's class (next class)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1A97DA-7003-F641-8155-6C87496E7C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39752" y="5815123"/>
            <a:ext cx="864097" cy="566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AF29C7-4534-D84F-94C4-7A55A151D0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47903" y="4649824"/>
            <a:ext cx="432048" cy="7723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57641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x-none" sz="4000"/>
              <a:t>Data Prepared for Analysis = Munging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800" dirty="0"/>
              <a:t>Missing values, null values, etc.</a:t>
            </a:r>
          </a:p>
          <a:p>
            <a:r>
              <a:rPr lang="en-US" altLang="x-none" sz="2800" dirty="0"/>
              <a:t>E.g. in the </a:t>
            </a:r>
            <a:r>
              <a:rPr lang="en-US" altLang="x-none" sz="2800" dirty="0" err="1"/>
              <a:t>EPI_data</a:t>
            </a:r>
            <a:r>
              <a:rPr lang="en-US" altLang="x-none" sz="2800" dirty="0"/>
              <a:t> – they use </a:t>
            </a:r>
            <a:r>
              <a:rPr lang="en-US" altLang="en-US" sz="2800" dirty="0"/>
              <a:t>“</a:t>
            </a:r>
            <a:r>
              <a:rPr lang="en-US" altLang="x-none" sz="2800" dirty="0"/>
              <a:t>--</a:t>
            </a:r>
            <a:r>
              <a:rPr lang="en-US" altLang="en-US" sz="2800" dirty="0"/>
              <a:t>”</a:t>
            </a:r>
            <a:endParaRPr lang="en-US" altLang="x-none" sz="2800" dirty="0"/>
          </a:p>
          <a:p>
            <a:pPr lvl="1"/>
            <a:r>
              <a:rPr lang="en-US" altLang="x-none" sz="2400" dirty="0"/>
              <a:t>Most data applications provide built ins for these higher-order functions – in R </a:t>
            </a:r>
            <a:r>
              <a:rPr lang="en-US" altLang="en-US" sz="2400" dirty="0"/>
              <a:t>“</a:t>
            </a:r>
            <a:r>
              <a:rPr lang="en-US" altLang="x-none" sz="2400" dirty="0"/>
              <a:t>NA</a:t>
            </a:r>
            <a:r>
              <a:rPr lang="en-US" altLang="en-US" sz="2400" dirty="0"/>
              <a:t>”</a:t>
            </a:r>
            <a:r>
              <a:rPr lang="en-US" altLang="x-none" sz="2400" dirty="0"/>
              <a:t> is used and functions such as </a:t>
            </a:r>
            <a:r>
              <a:rPr lang="en-US" altLang="x-none" sz="2400" dirty="0" err="1"/>
              <a:t>is.na</a:t>
            </a:r>
            <a:r>
              <a:rPr lang="en-US" altLang="x-none" sz="2400" dirty="0"/>
              <a:t>(</a:t>
            </a:r>
            <a:r>
              <a:rPr lang="en-US" altLang="x-none" sz="2400" dirty="0" err="1"/>
              <a:t>var</a:t>
            </a:r>
            <a:r>
              <a:rPr lang="en-US" altLang="x-none" sz="2400" dirty="0"/>
              <a:t>), etc. provide powerful filtering options (we</a:t>
            </a:r>
            <a:r>
              <a:rPr lang="en-US" altLang="en-US" sz="2400" dirty="0"/>
              <a:t>’</a:t>
            </a:r>
            <a:r>
              <a:rPr lang="en-US" altLang="x-none" sz="2400" dirty="0"/>
              <a:t>ll cover these on next Friday)</a:t>
            </a:r>
          </a:p>
          <a:p>
            <a:r>
              <a:rPr lang="en-US" altLang="x-none" sz="2800" dirty="0"/>
              <a:t>Of course, different variables often are missing </a:t>
            </a:r>
            <a:r>
              <a:rPr lang="en-US" altLang="en-US" sz="2800" dirty="0"/>
              <a:t>“</a:t>
            </a:r>
            <a:r>
              <a:rPr lang="en-US" altLang="x-none" sz="2800" dirty="0"/>
              <a:t>different</a:t>
            </a:r>
            <a:r>
              <a:rPr lang="en-US" altLang="en-US" sz="2800" dirty="0"/>
              <a:t>”</a:t>
            </a:r>
            <a:r>
              <a:rPr lang="en-US" altLang="x-none" sz="2800" dirty="0"/>
              <a:t> values</a:t>
            </a:r>
          </a:p>
          <a:p>
            <a:r>
              <a:rPr lang="en-US" altLang="x-none" sz="2800" dirty="0"/>
              <a:t>In R – higher-order functions such as: Reduce, Filter, Map, Find, Position and Negate will become your enemies and then your friends: </a:t>
            </a:r>
            <a:r>
              <a:rPr lang="en-US" altLang="x-none" sz="2800" dirty="0">
                <a:hlinkClick r:id="rId3"/>
              </a:rPr>
              <a:t>http://www.johnmyleswhite.com/notebook/2010/09/23/higher-order-functions-in-r/</a:t>
            </a:r>
            <a:r>
              <a:rPr lang="en-US" altLang="x-none" sz="2800" dirty="0"/>
              <a:t> 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124C20-94CA-6248-B036-1032A285EAAB}" type="slidenum">
              <a:rPr lang="en-US" altLang="x-none" sz="1400"/>
              <a:pPr/>
              <a:t>40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311859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423F-B1F4-D74C-9107-0378FC74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Explore the “Missing values” -- NA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37B9784-4FF6-5B4F-B476-B98927C9C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20" y="1877690"/>
            <a:ext cx="4305002" cy="4142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18FC-7FAD-4D49-98C3-FE280D82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A285-CC02-BF45-885C-F3FB1719304B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215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193D-5138-C94F-88BF-B15F52FC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Five-number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9C443-6BC7-3B4D-A228-C270F5B97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 five-number summary is a set of descriptive statistics that provide information about a dataset. It consists of the five most important sample percentiles: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 sample minimum (smallest observation)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 lower quartile or first quartile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 median (the middle value)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 upper quartile or third quartile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 sample maximum (largest observation)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Read: </a:t>
            </a:r>
            <a:r>
              <a:rPr lang="en-US" sz="2400" dirty="0">
                <a:hlinkClick r:id="rId3"/>
              </a:rPr>
              <a:t>https://en.wikipedia.org/wiki/Five-number_summary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BBF2F-EC9A-F74D-8BA5-668CB9F3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32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290513" y="0"/>
            <a:ext cx="8458200" cy="762000"/>
          </a:xfrm>
        </p:spPr>
        <p:txBody>
          <a:bodyPr/>
          <a:lstStyle/>
          <a:p>
            <a:r>
              <a:rPr lang="en-US" altLang="x-none"/>
              <a:t>Getting started – look at the data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Visually</a:t>
            </a:r>
          </a:p>
          <a:p>
            <a:pPr lvl="1"/>
            <a:r>
              <a:rPr lang="en-US" altLang="x-none"/>
              <a:t>What is the improvement in the understanding of the data as compared to the situation without visualization?</a:t>
            </a:r>
          </a:p>
          <a:p>
            <a:pPr lvl="1"/>
            <a:r>
              <a:rPr lang="en-US" altLang="x-none"/>
              <a:t>Which visualization techniques are suitable for one's data? </a:t>
            </a:r>
          </a:p>
          <a:p>
            <a:pPr lvl="2"/>
            <a:r>
              <a:rPr lang="en-US" altLang="x-none"/>
              <a:t>Scatter plot diagrams</a:t>
            </a:r>
          </a:p>
          <a:p>
            <a:pPr lvl="2"/>
            <a:r>
              <a:rPr lang="en-US" altLang="x-none"/>
              <a:t>Box plots (min, 1</a:t>
            </a:r>
            <a:r>
              <a:rPr lang="en-US" altLang="x-none" baseline="30000"/>
              <a:t>st</a:t>
            </a:r>
            <a:r>
              <a:rPr lang="en-US" altLang="x-none"/>
              <a:t> quartile, median, 3</a:t>
            </a:r>
            <a:r>
              <a:rPr lang="en-US" altLang="x-none" baseline="30000"/>
              <a:t>rd</a:t>
            </a:r>
            <a:r>
              <a:rPr lang="en-US" altLang="x-none"/>
              <a:t> quartile, max)</a:t>
            </a:r>
          </a:p>
          <a:p>
            <a:pPr lvl="2"/>
            <a:r>
              <a:rPr lang="en-US" altLang="x-none"/>
              <a:t>Stem and leaf plots</a:t>
            </a:r>
          </a:p>
          <a:p>
            <a:pPr lvl="2"/>
            <a:r>
              <a:rPr lang="en-US" altLang="x-none"/>
              <a:t>Frequency plots</a:t>
            </a:r>
          </a:p>
          <a:p>
            <a:pPr lvl="2"/>
            <a:r>
              <a:rPr lang="en-US" altLang="x-none"/>
              <a:t>Group Frequency Distributions plot</a:t>
            </a:r>
          </a:p>
          <a:p>
            <a:pPr lvl="2"/>
            <a:r>
              <a:rPr lang="en-US" altLang="x-none"/>
              <a:t>Cumulative Frequency plots</a:t>
            </a:r>
          </a:p>
          <a:p>
            <a:pPr lvl="2"/>
            <a:r>
              <a:rPr lang="en-US" altLang="x-none"/>
              <a:t>Distribution plots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0B07A1-17BA-634A-9227-FB982E642A0C}" type="slidenum">
              <a:rPr lang="en-US" altLang="x-none" sz="1400"/>
              <a:pPr/>
              <a:t>43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236654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x-none"/>
              <a:t>Why visualization?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x-none" dirty="0"/>
              <a:t>Reducing amount of data</a:t>
            </a:r>
          </a:p>
          <a:p>
            <a:r>
              <a:rPr lang="en-AU" altLang="x-none" dirty="0">
                <a:solidFill>
                  <a:srgbClr val="FF0000"/>
                </a:solidFill>
              </a:rPr>
              <a:t>Patterns</a:t>
            </a:r>
          </a:p>
          <a:p>
            <a:r>
              <a:rPr lang="en-AU" altLang="x-none" dirty="0">
                <a:solidFill>
                  <a:srgbClr val="FF0000"/>
                </a:solidFill>
              </a:rPr>
              <a:t>Features</a:t>
            </a:r>
          </a:p>
          <a:p>
            <a:r>
              <a:rPr lang="en-AU" altLang="x-none" dirty="0">
                <a:solidFill>
                  <a:srgbClr val="FF0000"/>
                </a:solidFill>
              </a:rPr>
              <a:t>Events</a:t>
            </a:r>
          </a:p>
          <a:p>
            <a:r>
              <a:rPr lang="en-AU" altLang="x-none" dirty="0">
                <a:solidFill>
                  <a:srgbClr val="FF0000"/>
                </a:solidFill>
              </a:rPr>
              <a:t>Trends</a:t>
            </a:r>
          </a:p>
          <a:p>
            <a:r>
              <a:rPr lang="en-AU" altLang="x-none" dirty="0">
                <a:solidFill>
                  <a:srgbClr val="FF0000"/>
                </a:solidFill>
              </a:rPr>
              <a:t>Irregularities</a:t>
            </a:r>
          </a:p>
          <a:p>
            <a:r>
              <a:rPr lang="en-AU" altLang="x-none" dirty="0"/>
              <a:t>Leading to presentation of data, i.e. information products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22B619B-CC90-2349-9E02-BA17C7D6716B}" type="slidenum">
              <a:rPr lang="en-US" altLang="x-none" sz="1400"/>
              <a:pPr/>
              <a:t>44</a:t>
            </a:fld>
            <a:endParaRPr lang="en-US" altLang="x-none" sz="1400"/>
          </a:p>
        </p:txBody>
      </p:sp>
    </p:spTree>
    <p:extLst>
      <p:ext uri="{BB962C8B-B14F-4D97-AF65-F5344CB8AC3E}">
        <p14:creationId xmlns:p14="http://schemas.microsoft.com/office/powerpoint/2010/main" val="2699341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600"/>
              <a:t>Exploring the distribution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52400" y="692150"/>
            <a:ext cx="8763000" cy="5791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x-none" dirty="0"/>
              <a:t>&gt; summary(EPI) 	# stats</a:t>
            </a:r>
          </a:p>
          <a:p>
            <a:pPr marL="457200" lvl="1" indent="0">
              <a:buFontTx/>
              <a:buNone/>
            </a:pPr>
            <a:r>
              <a:rPr lang="en-US" altLang="x-none" sz="1800" dirty="0"/>
              <a:t>Min. 1st Qu.  Median    Mean 3rd Qu.    Max.    NA's </a:t>
            </a:r>
          </a:p>
          <a:p>
            <a:pPr marL="457200" lvl="1" indent="0">
              <a:buFontTx/>
              <a:buNone/>
            </a:pPr>
            <a:r>
              <a:rPr lang="en-US" altLang="x-none" sz="1800" dirty="0"/>
              <a:t>  32.10   48.60   59.20   58.37   67.60   93.50      68 </a:t>
            </a:r>
          </a:p>
          <a:p>
            <a:pPr marL="0" indent="0">
              <a:buFontTx/>
              <a:buNone/>
            </a:pPr>
            <a:endParaRPr lang="en-US" altLang="x-none" dirty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x-none" dirty="0"/>
              <a:t>&gt; boxplot(EPI)</a:t>
            </a:r>
          </a:p>
          <a:p>
            <a:pPr marL="0" indent="0">
              <a:buFontTx/>
              <a:buNone/>
            </a:pPr>
            <a:endParaRPr lang="en-US" altLang="x-none" dirty="0"/>
          </a:p>
          <a:p>
            <a:pPr marL="0" indent="0">
              <a:buFontTx/>
              <a:buNone/>
            </a:pPr>
            <a:endParaRPr lang="en-US" altLang="x-none" dirty="0"/>
          </a:p>
          <a:p>
            <a:pPr marL="0" indent="0">
              <a:buFontTx/>
              <a:buNone/>
            </a:pPr>
            <a:r>
              <a:rPr lang="en-US" altLang="x-none" dirty="0"/>
              <a:t>&gt; </a:t>
            </a:r>
            <a:r>
              <a:rPr lang="en-US" altLang="x-none" dirty="0" err="1"/>
              <a:t>fivenum</a:t>
            </a:r>
            <a:r>
              <a:rPr lang="en-US" altLang="x-none" dirty="0"/>
              <a:t>(</a:t>
            </a:r>
            <a:r>
              <a:rPr lang="en-US" altLang="x-none" dirty="0" err="1"/>
              <a:t>EPI,na.rm</a:t>
            </a:r>
            <a:r>
              <a:rPr lang="en-US" altLang="x-none" dirty="0"/>
              <a:t>=TRUE)</a:t>
            </a:r>
          </a:p>
          <a:p>
            <a:pPr marL="457200" lvl="1" indent="0">
              <a:buFontTx/>
              <a:buNone/>
            </a:pPr>
            <a:r>
              <a:rPr lang="en-US" altLang="x-none" sz="1800" dirty="0"/>
              <a:t>[1] 32.1 48.6 59.2 67.6 93.5</a:t>
            </a:r>
          </a:p>
          <a:p>
            <a:pPr marL="0" indent="0">
              <a:buFontTx/>
              <a:buNone/>
            </a:pPr>
            <a:endParaRPr lang="en-US" altLang="x-none" dirty="0"/>
          </a:p>
          <a:p>
            <a:pPr marL="0" indent="0">
              <a:buFontTx/>
              <a:buNone/>
            </a:pPr>
            <a:r>
              <a:rPr lang="en-US" altLang="x-none" dirty="0"/>
              <a:t>Tukey: min, lower hinge, median, upper hinge, max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D9141AC-99FE-4B4C-8E90-BED271EA7318}" type="slidenum">
              <a:rPr lang="en-US" altLang="x-none" sz="1400"/>
              <a:pPr/>
              <a:t>45</a:t>
            </a:fld>
            <a:endParaRPr lang="en-US" altLang="x-none" sz="1400"/>
          </a:p>
        </p:txBody>
      </p:sp>
      <p:pic>
        <p:nvPicPr>
          <p:cNvPr id="31748" name="Picture 5" descr="boxplot_EP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628775"/>
            <a:ext cx="32258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1908175" y="5084763"/>
            <a:ext cx="5472113" cy="865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V="1">
            <a:off x="3995738" y="4292600"/>
            <a:ext cx="3384550" cy="1657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580063" y="3860800"/>
            <a:ext cx="1871662" cy="2089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 flipV="1">
            <a:off x="7956550" y="3429000"/>
            <a:ext cx="287338" cy="2520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971550" y="2276475"/>
            <a:ext cx="6696075" cy="4248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Donut 16"/>
          <p:cNvSpPr/>
          <p:nvPr/>
        </p:nvSpPr>
        <p:spPr bwMode="auto">
          <a:xfrm>
            <a:off x="5219700" y="1125538"/>
            <a:ext cx="1008063" cy="935037"/>
          </a:xfrm>
          <a:prstGeom prst="donut">
            <a:avLst>
              <a:gd name="adj" fmla="val 600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112" charset="0"/>
              <a:ea typeface="ＭＳ Ｐゴシック" pitchFamily="-112" charset="-128"/>
            </a:endParaRPr>
          </a:p>
        </p:txBody>
      </p:sp>
      <p:sp>
        <p:nvSpPr>
          <p:cNvPr id="31755" name="Right Arrow 17"/>
          <p:cNvSpPr>
            <a:spLocks noChangeArrowheads="1"/>
          </p:cNvSpPr>
          <p:nvPr/>
        </p:nvSpPr>
        <p:spPr bwMode="auto">
          <a:xfrm>
            <a:off x="3276600" y="2492375"/>
            <a:ext cx="2447925" cy="649288"/>
          </a:xfrm>
          <a:prstGeom prst="rightArrow">
            <a:avLst>
              <a:gd name="adj1" fmla="val 50000"/>
              <a:gd name="adj2" fmla="val 49902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2566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62001"/>
          </a:xfrm>
        </p:spPr>
        <p:txBody>
          <a:bodyPr/>
          <a:lstStyle/>
          <a:p>
            <a:r>
              <a:rPr lang="en-US" altLang="x-none" sz="3600"/>
              <a:t>Grouped Frequency Distribution aka binning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52400" y="692150"/>
            <a:ext cx="8763000" cy="5791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x-none"/>
              <a:t>&gt; hist(EPI)	#defaults</a:t>
            </a:r>
          </a:p>
          <a:p>
            <a:pPr marL="0" indent="0">
              <a:buFontTx/>
              <a:buNone/>
            </a:pPr>
            <a:endParaRPr lang="en-US" altLang="x-none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D916DE2-783A-584B-8303-4976DA2583B3}" type="slidenum">
              <a:rPr lang="en-US" altLang="x-none" sz="1400"/>
              <a:pPr/>
              <a:t>46</a:t>
            </a:fld>
            <a:endParaRPr lang="en-US" altLang="x-none" sz="1400"/>
          </a:p>
        </p:txBody>
      </p:sp>
      <p:pic>
        <p:nvPicPr>
          <p:cNvPr id="33796" name="Picture 4" descr="Rplot_Hist of 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12875"/>
            <a:ext cx="81661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015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Distributions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Shape</a:t>
            </a:r>
          </a:p>
          <a:p>
            <a:r>
              <a:rPr lang="en-US" altLang="x-none"/>
              <a:t>Character</a:t>
            </a:r>
          </a:p>
          <a:p>
            <a:r>
              <a:rPr lang="en-US" altLang="x-none"/>
              <a:t>Parameter(s)</a:t>
            </a:r>
          </a:p>
          <a:p>
            <a:endParaRPr lang="en-US" altLang="x-none"/>
          </a:p>
          <a:p>
            <a:r>
              <a:rPr lang="en-US" altLang="x-none"/>
              <a:t>Which one fits?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E880F38-73D4-A040-B777-98C1912F351F}" type="slidenum">
              <a:rPr lang="en-US" altLang="x-none" sz="1400"/>
              <a:pPr/>
              <a:t>47</a:t>
            </a:fld>
            <a:endParaRPr lang="en-US" altLang="x-none" sz="1400"/>
          </a:p>
        </p:txBody>
      </p:sp>
      <p:pic>
        <p:nvPicPr>
          <p:cNvPr id="34820" name="Picture 1" descr="Distributions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484313"/>
            <a:ext cx="4176712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>
            <a:off x="2627313" y="3789363"/>
            <a:ext cx="2736850" cy="2087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21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Distributions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http://www.quantitativeskills.com/sisa/rojo/alldist.zip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Shape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Character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Parameter(s)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Mean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Standard deviation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Skewness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Etc.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711A198-8C28-6849-8A0D-01AA5F4CA081}" type="slidenum">
              <a:rPr lang="en-US" sz="1400"/>
              <a:pPr/>
              <a:t>48</a:t>
            </a:fld>
            <a:endParaRPr lang="en-US" sz="1400"/>
          </a:p>
        </p:txBody>
      </p:sp>
      <p:pic>
        <p:nvPicPr>
          <p:cNvPr id="29700" name="Picture 1" descr="Distributions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484313"/>
            <a:ext cx="4176712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14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Plotting these distributions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Histograms and binning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Getting used to log scales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Going beyond 2-D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More of this in lab 1 and module 3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F1B5BB8-7B03-CC40-86D9-C12704E72C76}" type="slidenum">
              <a:rPr lang="en-US" sz="1400"/>
              <a:pPr/>
              <a:t>49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3304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 and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 (not to be confused with Statistics)</a:t>
            </a:r>
          </a:p>
          <a:p>
            <a:pPr lvl="1"/>
            <a:r>
              <a:rPr lang="en-US" dirty="0"/>
              <a:t>Characteristic or measure obtained from a sample.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Collection of methods for planning experiments, obtaining data, and then organizing, summarizing, presenting, analyzing, interpreting, and drawing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8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 applications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Scipy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http://docs.scipy.org/doc/scipy/reference/stats.html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R: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http://stat.ethz.ch/R-manual/R-patched/library/stats/html/Distributions.html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http://www.mathworks.com/help/stats/_brn2irf.html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Excel: see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6"/>
              </a:rPr>
              <a:t>http://aquarius.tw.rpi.edu/html/DA/distribution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4B8D82-28CF-6C49-88D4-74A7218D33D8}" type="slidenum">
              <a:rPr lang="en-US" sz="1400"/>
              <a:pPr/>
              <a:t>50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6521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Heavy-tail distributions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are probability distributions whose tails are not exponentially bounded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Common – long-tail… human v. cyber…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71E7D-D98C-BD4C-81E8-F11F4ADF1221}" type="slidenum">
              <a:rPr lang="en-US" sz="1400"/>
              <a:pPr/>
              <a:t>51</a:t>
            </a:fld>
            <a:endParaRPr lang="en-US" sz="1400"/>
          </a:p>
        </p:txBody>
      </p:sp>
      <p:pic>
        <p:nvPicPr>
          <p:cNvPr id="5939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263"/>
            <a:ext cx="91440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Down Arrow 5"/>
          <p:cNvSpPr>
            <a:spLocks noChangeArrowheads="1"/>
          </p:cNvSpPr>
          <p:nvPr/>
        </p:nvSpPr>
        <p:spPr bwMode="auto">
          <a:xfrm>
            <a:off x="755650" y="3357563"/>
            <a:ext cx="647700" cy="935037"/>
          </a:xfrm>
          <a:prstGeom prst="downArrow">
            <a:avLst>
              <a:gd name="adj1" fmla="val 50000"/>
              <a:gd name="adj2" fmla="val 49972"/>
            </a:avLst>
          </a:prstGeom>
          <a:solidFill>
            <a:srgbClr val="00DB8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8" name="TextBox 6"/>
          <p:cNvSpPr txBox="1">
            <a:spLocks noChangeArrowheads="1"/>
          </p:cNvSpPr>
          <p:nvPr/>
        </p:nvSpPr>
        <p:spPr bwMode="auto">
          <a:xfrm>
            <a:off x="539750" y="2708275"/>
            <a:ext cx="2716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Few that dominate</a:t>
            </a:r>
          </a:p>
        </p:txBody>
      </p:sp>
      <p:sp>
        <p:nvSpPr>
          <p:cNvPr id="59399" name="TextBox 7"/>
          <p:cNvSpPr txBox="1">
            <a:spLocks noChangeArrowheads="1"/>
          </p:cNvSpPr>
          <p:nvPr/>
        </p:nvSpPr>
        <p:spPr bwMode="auto">
          <a:xfrm>
            <a:off x="4356100" y="2708275"/>
            <a:ext cx="2511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More that add up</a:t>
            </a:r>
          </a:p>
        </p:txBody>
      </p:sp>
      <p:sp>
        <p:nvSpPr>
          <p:cNvPr id="59400" name="Down Arrow 8"/>
          <p:cNvSpPr>
            <a:spLocks noChangeArrowheads="1"/>
          </p:cNvSpPr>
          <p:nvPr/>
        </p:nvSpPr>
        <p:spPr bwMode="auto">
          <a:xfrm>
            <a:off x="5435600" y="3357563"/>
            <a:ext cx="649288" cy="2087562"/>
          </a:xfrm>
          <a:prstGeom prst="downArrow">
            <a:avLst>
              <a:gd name="adj1" fmla="val 50000"/>
              <a:gd name="adj2" fmla="val 49894"/>
            </a:avLst>
          </a:prstGeom>
          <a:solidFill>
            <a:srgbClr val="FFD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TextBox 9"/>
          <p:cNvSpPr txBox="1">
            <a:spLocks noChangeArrowheads="1"/>
          </p:cNvSpPr>
          <p:nvPr/>
        </p:nvSpPr>
        <p:spPr bwMode="auto">
          <a:xfrm>
            <a:off x="1619250" y="4652963"/>
            <a:ext cx="1827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Equal areas</a:t>
            </a:r>
          </a:p>
        </p:txBody>
      </p:sp>
      <p:sp>
        <p:nvSpPr>
          <p:cNvPr id="59402" name="TextBox 10"/>
          <p:cNvSpPr txBox="1">
            <a:spLocks noChangeArrowheads="1"/>
          </p:cNvSpPr>
          <p:nvPr/>
        </p:nvSpPr>
        <p:spPr bwMode="auto">
          <a:xfrm>
            <a:off x="250825" y="6308725"/>
            <a:ext cx="7234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hlinkClick r:id="rId4"/>
              </a:rPr>
              <a:t>http://en.wikipedia.org/wiki/Heavy-tailed_distribution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226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AAC11C-A417-2948-81C0-C8B6F61D942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6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663" r="166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93982F-31D2-6A43-8185-1BC4024739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32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Variability in normal distributions</a:t>
            </a:r>
          </a:p>
        </p:txBody>
      </p:sp>
      <p:sp>
        <p:nvSpPr>
          <p:cNvPr id="9830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37F2B2-6B95-6042-B807-4B3FCB25A816}" type="slidenum">
              <a:rPr lang="en-US" sz="1400"/>
              <a:pPr/>
              <a:t>54</a:t>
            </a:fld>
            <a:endParaRPr lang="en-US" sz="1400"/>
          </a:p>
        </p:txBody>
      </p:sp>
      <p:pic>
        <p:nvPicPr>
          <p:cNvPr id="98307" name="Picture 5" descr="stat_t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513"/>
            <a:ext cx="7805737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940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F-test</a:t>
            </a:r>
          </a:p>
        </p:txBody>
      </p:sp>
      <p:sp>
        <p:nvSpPr>
          <p:cNvPr id="9421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614E1D-257F-DA4F-82C0-FAD34668A29C}" type="slidenum">
              <a:rPr lang="en-US" sz="1400"/>
              <a:pPr/>
              <a:t>55</a:t>
            </a:fld>
            <a:endParaRPr lang="en-US" sz="1400"/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188" y="1341438"/>
            <a:ext cx="597693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/>
              <a:t>F = S</a:t>
            </a:r>
            <a:r>
              <a:rPr lang="en-US" sz="3600" baseline="-25000" dirty="0"/>
              <a:t>1</a:t>
            </a:r>
            <a:r>
              <a:rPr lang="en-US" sz="3600" baseline="30000" dirty="0"/>
              <a:t>2</a:t>
            </a:r>
            <a:r>
              <a:rPr lang="en-US" sz="3600" dirty="0"/>
              <a:t> / S</a:t>
            </a:r>
            <a:r>
              <a:rPr lang="en-US" sz="3600" baseline="-25000" dirty="0"/>
              <a:t>2</a:t>
            </a:r>
            <a:r>
              <a:rPr lang="en-US" sz="3600" baseline="30000" dirty="0"/>
              <a:t>2</a:t>
            </a:r>
            <a:endParaRPr lang="en-US" sz="3600" dirty="0"/>
          </a:p>
          <a:p>
            <a:r>
              <a:rPr lang="en-US" sz="3600" dirty="0"/>
              <a:t>where  S</a:t>
            </a:r>
            <a:r>
              <a:rPr lang="en-US" sz="3600" baseline="-25000" dirty="0"/>
              <a:t>1</a:t>
            </a:r>
            <a:r>
              <a:rPr lang="en-US" sz="3600" baseline="30000" dirty="0"/>
              <a:t> </a:t>
            </a:r>
            <a:r>
              <a:rPr lang="en-US" sz="3600" dirty="0"/>
              <a:t>and  S</a:t>
            </a:r>
            <a:r>
              <a:rPr lang="en-US" sz="3600" baseline="-25000" dirty="0"/>
              <a:t>2</a:t>
            </a:r>
            <a:r>
              <a:rPr lang="en-US" sz="3600" dirty="0"/>
              <a:t> are the sample variances. </a:t>
            </a:r>
          </a:p>
          <a:p>
            <a:endParaRPr lang="en-US" sz="3600" dirty="0"/>
          </a:p>
          <a:p>
            <a:r>
              <a:rPr lang="en-US" sz="3600" dirty="0"/>
              <a:t>The more this ratio deviates from 1, the stronger the evidence for unequal population variances.</a:t>
            </a:r>
          </a:p>
        </p:txBody>
      </p:sp>
      <p:pic>
        <p:nvPicPr>
          <p:cNvPr id="94213" name="Picture 9" descr="gm_compvaria_tusc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3860800"/>
            <a:ext cx="4195762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695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T-test</a:t>
            </a:r>
          </a:p>
        </p:txBody>
      </p:sp>
      <p:sp>
        <p:nvSpPr>
          <p:cNvPr id="9625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6237D2-DC09-C04E-B281-B75735C5F6D0}" type="slidenum">
              <a:rPr lang="en-US" sz="1400"/>
              <a:pPr/>
              <a:t>56</a:t>
            </a:fld>
            <a:endParaRPr lang="en-US" sz="1400"/>
          </a:p>
        </p:txBody>
      </p:sp>
      <p:pic>
        <p:nvPicPr>
          <p:cNvPr id="96259" name="Picture 5" descr="stat_t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052513"/>
            <a:ext cx="8272463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-test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4067"/>
            <a:ext cx="2339752" cy="420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313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Standard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Versus standard deviation = SD (i.e. from the mean)</a:t>
            </a:r>
          </a:p>
          <a:p>
            <a:r>
              <a:rPr lang="en-US" dirty="0"/>
              <a:t>SE ~ SD/sample size</a:t>
            </a:r>
          </a:p>
          <a:p>
            <a:endParaRPr lang="en-US" dirty="0"/>
          </a:p>
          <a:p>
            <a:r>
              <a:rPr lang="en-US" dirty="0"/>
              <a:t>So, as size increases SE &lt;&lt; SD !!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44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 v.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rate of occurrence in a sample or population – frequency</a:t>
            </a:r>
          </a:p>
          <a:p>
            <a:r>
              <a:rPr lang="en-US" dirty="0"/>
              <a:t>Expected or estimate likelihood of a value or outcome – probability</a:t>
            </a:r>
          </a:p>
          <a:p>
            <a:endParaRPr lang="en-US" dirty="0"/>
          </a:p>
          <a:p>
            <a:r>
              <a:rPr lang="en-US" dirty="0"/>
              <a:t>Coin toss – two outcomes (binomial)</a:t>
            </a:r>
          </a:p>
          <a:p>
            <a:pPr marL="457200" lvl="1" indent="0">
              <a:buNone/>
            </a:pPr>
            <a:r>
              <a:rPr lang="en-US" dirty="0"/>
              <a:t>  p= 0.5 (of “heads”)</a:t>
            </a:r>
          </a:p>
          <a:p>
            <a:r>
              <a:rPr lang="en-US" dirty="0"/>
              <a:t>Male/Female</a:t>
            </a:r>
          </a:p>
          <a:p>
            <a:r>
              <a:rPr lang="en-US" dirty="0"/>
              <a:t>Which US State you live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the original claim and identify whether it is the null hypothesis or the alternative hypothesis.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the null and alternative hypothesis. Use the alternative hypothesis to identify the </a:t>
            </a:r>
            <a:r>
              <a:rPr lang="en-US" sz="2800" u="sng" dirty="0">
                <a:hlinkClick r:id="rId2"/>
              </a:rPr>
              <a:t>type of test.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down all information from the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Find the critical value using the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the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a decision to </a:t>
            </a:r>
            <a:r>
              <a:rPr lang="en-US" sz="2800" dirty="0">
                <a:solidFill>
                  <a:srgbClr val="FF0000"/>
                </a:solidFill>
              </a:rPr>
              <a:t>reject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FF0000"/>
                </a:solidFill>
              </a:rPr>
              <a:t>fail to reject </a:t>
            </a:r>
            <a:r>
              <a:rPr lang="en-US" sz="2800" dirty="0"/>
              <a:t>the null hypothesis. A picture showing the critical value and test statistic may be useful.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the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2AE963B-C1BD-194C-9B29-BD034E762DC7}" type="slidenum">
              <a:rPr lang="en-US" altLang="x-none" sz="1400"/>
              <a:pPr/>
              <a:t>6</a:t>
            </a:fld>
            <a:endParaRPr lang="en-US" altLang="x-none" sz="1400"/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45164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1408113"/>
            <a:ext cx="4608512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24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Hypothesis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are you exploring?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Regular data analytics features ~ well defined hypotheses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Big Data messes that up - discuss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 Stock market performance / trends versus unusual events (crash/ boom):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Populations versus samples – which is which?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 Election results are predictable from exit polls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CF554D1-B315-DD42-A798-E0D638320460}" type="slidenum">
              <a:rPr lang="en-US" sz="1400"/>
              <a:pPr/>
              <a:t>60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0042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Alternate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H0 - null</a:t>
            </a:r>
          </a:p>
          <a:p>
            <a:r>
              <a:rPr lang="en-US" dirty="0"/>
              <a:t>H1 – alternate</a:t>
            </a:r>
          </a:p>
          <a:p>
            <a:r>
              <a:rPr lang="en-US" dirty="0"/>
              <a:t>If a given claim contains equality, or a statement of no change from the given or accepted condition, then it is the null hypothesis, otherwise, if it represents change, it is the alternative hypothesis. </a:t>
            </a:r>
          </a:p>
          <a:p>
            <a:endParaRPr lang="en-US" dirty="0"/>
          </a:p>
          <a:p>
            <a:r>
              <a:rPr lang="en-US" dirty="0"/>
              <a:t>It never snows in Troy in January</a:t>
            </a:r>
          </a:p>
          <a:p>
            <a:r>
              <a:rPr lang="en-US" dirty="0"/>
              <a:t>Students will attend their scheduled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42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common way to evaluate significance, especially in R output</a:t>
            </a:r>
          </a:p>
          <a:p>
            <a:pPr lvl="1"/>
            <a:r>
              <a:rPr lang="en-US" dirty="0"/>
              <a:t>approaches hypothesis testing from a different manner. Instead of comparing z-scores or t-scores as in the classical approach, you're comparing probabilities, or areas.</a:t>
            </a:r>
          </a:p>
          <a:p>
            <a:r>
              <a:rPr lang="en-US" dirty="0"/>
              <a:t>The level of significance (alpha) is the area in the critical region. That is, the area in the tails to the right or left of the critical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7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p-value is the area to the right or left of the test statistic. </a:t>
            </a:r>
          </a:p>
          <a:p>
            <a:pPr lvl="1"/>
            <a:r>
              <a:rPr lang="en-US" dirty="0"/>
              <a:t>If it is a two tail test, then look up the probability in one tail and double it.</a:t>
            </a:r>
          </a:p>
          <a:p>
            <a:r>
              <a:rPr lang="en-US" dirty="0"/>
              <a:t>If the test statistic is in the critical region, then the p-value will be less than the level of significance. </a:t>
            </a:r>
          </a:p>
          <a:p>
            <a:pPr lvl="1"/>
            <a:r>
              <a:rPr lang="en-US" dirty="0"/>
              <a:t>It does not matter whether it is a left tail, right tail, or two tail test. This rule always holds.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criticalreg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5373216"/>
            <a:ext cx="3283125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27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 or Reject?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Reject the null hypothesis if the p-value is less than the level of significance.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You will fail to reject the null hypothesis if the p-value is greater than or equal to the level of significance.  In English – you accept that there is no relation!</a:t>
            </a:r>
          </a:p>
          <a:p>
            <a:endParaRPr lang="en-US" b="1" dirty="0"/>
          </a:p>
          <a:p>
            <a:r>
              <a:rPr lang="en-US" b="1" dirty="0"/>
              <a:t>Typical significance 0.05 (!)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2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 Election prediction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Exit polls versus election results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Human versus cyber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is the “population” defined here?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the sample, how is it chosen?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What is described and how is that used to predict?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Are results categorized? (where from, M/F, age)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the uncertainty?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It is reflected in the “sample distribution”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And controlled/ constraints by “sampling theory”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A8CAE9-750E-AF49-A81C-6EDA5EB38777}" type="slidenum">
              <a:rPr lang="en-US" sz="1400"/>
              <a:pPr/>
              <a:t>65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9725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85800" y="146050"/>
            <a:ext cx="77724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Bias difference: between cyber and human data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107950" y="1341438"/>
            <a:ext cx="8807450" cy="536416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2012 (!not 2016) election results and exit polls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What are examples of bias in election results?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 exit polls?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EBC429-F8ED-2748-85D1-23787008DEC2}" type="slidenum">
              <a:rPr lang="en-US" sz="1400"/>
              <a:pPr/>
              <a:t>66</a:t>
            </a:fld>
            <a:endParaRPr lang="en-US" sz="1400"/>
          </a:p>
        </p:txBody>
      </p:sp>
      <p:pic>
        <p:nvPicPr>
          <p:cNvPr id="56324" name="Picture 4" descr="11-6-12-7-35-pm-results_full_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62375"/>
            <a:ext cx="46434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 descr="election-results-map-usa-20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0150"/>
            <a:ext cx="4500563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665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 computer generate a random number?</a:t>
            </a:r>
          </a:p>
          <a:p>
            <a:endParaRPr lang="en-US" dirty="0"/>
          </a:p>
          <a:p>
            <a:r>
              <a:rPr lang="en-US" dirty="0"/>
              <a:t>Can you?</a:t>
            </a:r>
          </a:p>
          <a:p>
            <a:endParaRPr lang="en-US" dirty="0"/>
          </a:p>
          <a:p>
            <a:r>
              <a:rPr lang="en-US" dirty="0"/>
              <a:t>Origin – to reduce selection bias!</a:t>
            </a:r>
          </a:p>
          <a:p>
            <a:endParaRPr lang="en-US" dirty="0"/>
          </a:p>
          <a:p>
            <a:r>
              <a:rPr lang="en-US" dirty="0"/>
              <a:t>In R – many ways – see help on Random {base} and get familiar with </a:t>
            </a:r>
            <a:r>
              <a:rPr lang="en-US" dirty="0" err="1"/>
              <a:t>set.seed</a:t>
            </a:r>
            <a:r>
              <a:rPr lang="en-US" dirty="0"/>
              <a:t>()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We will talk about this more later…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3982F-31D2-6A43-8185-1BC40247391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Box 6"/>
          <p:cNvSpPr txBox="1">
            <a:spLocks noChangeArrowheads="1"/>
          </p:cNvSpPr>
          <p:nvPr/>
        </p:nvSpPr>
        <p:spPr bwMode="auto">
          <a:xfrm>
            <a:off x="542925" y="-819150"/>
            <a:ext cx="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925"/>
              </a:lnSpc>
            </a:pPr>
            <a:endParaRPr lang="en-CA" altLang="x-none" sz="1500">
              <a:solidFill>
                <a:srgbClr val="000000"/>
              </a:solidFill>
            </a:endParaRPr>
          </a:p>
        </p:txBody>
      </p:sp>
      <p:sp>
        <p:nvSpPr>
          <p:cNvPr id="50178" name="TextBox 7"/>
          <p:cNvSpPr txBox="1">
            <a:spLocks noChangeArrowheads="1"/>
          </p:cNvSpPr>
          <p:nvPr/>
        </p:nvSpPr>
        <p:spPr bwMode="auto">
          <a:xfrm>
            <a:off x="542925" y="-104775"/>
            <a:ext cx="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2200"/>
              </a:lnSpc>
            </a:pPr>
            <a:endParaRPr lang="en-CA" altLang="x-none" sz="1500">
              <a:solidFill>
                <a:srgbClr val="000000"/>
              </a:solidFill>
            </a:endParaRPr>
          </a:p>
        </p:txBody>
      </p:sp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x-none">
                <a:solidFill>
                  <a:schemeClr val="tx1"/>
                </a:solidFill>
              </a:rPr>
              <a:t>What is "statistics"?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50180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r>
              <a:rPr lang="en-CA" altLang="x-none" dirty="0">
                <a:solidFill>
                  <a:srgbClr val="000000"/>
                </a:solidFill>
              </a:rPr>
              <a:t>The term "statistics" has two common meanings, which we want to clearly separate: </a:t>
            </a:r>
            <a:r>
              <a:rPr lang="en-CA" altLang="x-none" b="1" dirty="0">
                <a:solidFill>
                  <a:srgbClr val="000000"/>
                </a:solidFill>
              </a:rPr>
              <a:t>descriptive</a:t>
            </a:r>
            <a:r>
              <a:rPr lang="en-CA" altLang="x-none" dirty="0">
                <a:solidFill>
                  <a:srgbClr val="000000"/>
                </a:solidFill>
              </a:rPr>
              <a:t> and</a:t>
            </a:r>
            <a:br>
              <a:rPr lang="en-CA" altLang="x-none" dirty="0">
                <a:solidFill>
                  <a:srgbClr val="000000"/>
                </a:solidFill>
              </a:rPr>
            </a:br>
            <a:r>
              <a:rPr lang="en-CA" altLang="x-none" b="1" dirty="0">
                <a:solidFill>
                  <a:srgbClr val="000000"/>
                </a:solidFill>
              </a:rPr>
              <a:t>inferential</a:t>
            </a:r>
            <a:r>
              <a:rPr lang="en-CA" altLang="x-none" dirty="0">
                <a:solidFill>
                  <a:srgbClr val="000000"/>
                </a:solidFill>
              </a:rPr>
              <a:t> statistics.</a:t>
            </a:r>
          </a:p>
          <a:p>
            <a:r>
              <a:rPr lang="en-CA" altLang="x-none" dirty="0">
                <a:solidFill>
                  <a:srgbClr val="000000"/>
                </a:solidFill>
              </a:rPr>
              <a:t>But to understand the difference between descriptive and inferential statistics, we must first be clear on the difference between populations and samples.</a:t>
            </a:r>
          </a:p>
          <a:p>
            <a:endParaRPr lang="en-CA" altLang="x-none" dirty="0">
              <a:solidFill>
                <a:srgbClr val="000000"/>
              </a:solidFill>
            </a:endParaRPr>
          </a:p>
          <a:p>
            <a:endParaRPr lang="en-US" altLang="x-none" dirty="0">
              <a:solidFill>
                <a:srgbClr val="000000"/>
              </a:solidFill>
            </a:endParaRPr>
          </a:p>
        </p:txBody>
      </p:sp>
      <p:sp>
        <p:nvSpPr>
          <p:cNvPr id="50181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C514E9E0-5FD9-224C-89C5-9E0BC25DE1EC}" type="slidenum">
              <a:rPr lang="en-US" altLang="x-none" sz="1400">
                <a:solidFill>
                  <a:srgbClr val="7F7F7F"/>
                </a:solidFill>
              </a:rPr>
              <a:pPr algn="r"/>
              <a:t>7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0182" name="TextBox 8"/>
          <p:cNvSpPr txBox="1">
            <a:spLocks noChangeArrowheads="1"/>
          </p:cNvSpPr>
          <p:nvPr/>
        </p:nvSpPr>
        <p:spPr bwMode="auto">
          <a:xfrm>
            <a:off x="107950" y="6516688"/>
            <a:ext cx="443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800"/>
              <a:t>Courtesy Marshall Ma (and prior sources)</a:t>
            </a:r>
          </a:p>
        </p:txBody>
      </p:sp>
    </p:spTree>
    <p:extLst>
      <p:ext uri="{BB962C8B-B14F-4D97-AF65-F5344CB8AC3E}">
        <p14:creationId xmlns:p14="http://schemas.microsoft.com/office/powerpoint/2010/main" val="6696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r>
              <a:rPr lang="en-CA" altLang="x-none" sz="2400">
                <a:solidFill>
                  <a:srgbClr val="000000"/>
                </a:solidFill>
              </a:rPr>
              <a:t>A </a:t>
            </a:r>
            <a:r>
              <a:rPr lang="en-CA" altLang="x-none" sz="2400">
                <a:solidFill>
                  <a:srgbClr val="0066CC"/>
                </a:solidFill>
              </a:rPr>
              <a:t>population</a:t>
            </a:r>
            <a:r>
              <a:rPr lang="en-CA" altLang="x-none" sz="2400">
                <a:solidFill>
                  <a:srgbClr val="FF0000"/>
                </a:solidFill>
              </a:rPr>
              <a:t> </a:t>
            </a:r>
            <a:r>
              <a:rPr lang="en-CA" altLang="x-none" sz="2400">
                <a:solidFill>
                  <a:srgbClr val="000000"/>
                </a:solidFill>
              </a:rPr>
              <a:t>is a set of well-defined objects</a:t>
            </a:r>
          </a:p>
          <a:p>
            <a:pPr lvl="1"/>
            <a:r>
              <a:rPr lang="en-CA" altLang="x-none" sz="2000">
                <a:solidFill>
                  <a:srgbClr val="000000"/>
                </a:solidFill>
              </a:rPr>
              <a:t>We must be able to say, for every object, if it is in the population or not</a:t>
            </a:r>
          </a:p>
          <a:p>
            <a:pPr lvl="1"/>
            <a:r>
              <a:rPr lang="en-CA" altLang="x-none" sz="2000">
                <a:solidFill>
                  <a:srgbClr val="000000"/>
                </a:solidFill>
              </a:rPr>
              <a:t>We must be able, in principle, to find every individual of the population</a:t>
            </a:r>
          </a:p>
          <a:p>
            <a:pPr lvl="1">
              <a:buFontTx/>
              <a:buNone/>
            </a:pPr>
            <a:r>
              <a:rPr lang="en-CA" altLang="x-none" sz="2000">
                <a:solidFill>
                  <a:srgbClr val="00B050"/>
                </a:solidFill>
              </a:rPr>
              <a:t>A geographic example of a population is all pixels in a multi-spectral satellite image</a:t>
            </a:r>
          </a:p>
          <a:p>
            <a:pPr lvl="1">
              <a:buFontTx/>
              <a:buNone/>
            </a:pPr>
            <a:endParaRPr lang="en-CA" altLang="x-none" sz="2000" i="1">
              <a:solidFill>
                <a:srgbClr val="00B050"/>
              </a:solidFill>
            </a:endParaRPr>
          </a:p>
          <a:p>
            <a:r>
              <a:rPr lang="en-CA" altLang="x-none" sz="2400">
                <a:solidFill>
                  <a:srgbClr val="000000"/>
                </a:solidFill>
              </a:rPr>
              <a:t>A </a:t>
            </a:r>
            <a:r>
              <a:rPr lang="en-CA" altLang="x-none" sz="2400">
                <a:solidFill>
                  <a:srgbClr val="0066CC"/>
                </a:solidFill>
              </a:rPr>
              <a:t>sample</a:t>
            </a:r>
            <a:r>
              <a:rPr lang="en-CA" altLang="x-none" sz="2400">
                <a:solidFill>
                  <a:srgbClr val="FF0000"/>
                </a:solidFill>
              </a:rPr>
              <a:t> </a:t>
            </a:r>
            <a:r>
              <a:rPr lang="en-CA" altLang="x-none" sz="2400">
                <a:solidFill>
                  <a:srgbClr val="000000"/>
                </a:solidFill>
              </a:rPr>
              <a:t>is a subset of a population</a:t>
            </a:r>
          </a:p>
          <a:p>
            <a:pPr lvl="1"/>
            <a:r>
              <a:rPr lang="en-CA" altLang="x-none" sz="2000">
                <a:solidFill>
                  <a:srgbClr val="000000"/>
                </a:solidFill>
              </a:rPr>
              <a:t>We must be able to say, for every object in the population, if it is in the sample or not</a:t>
            </a:r>
          </a:p>
          <a:p>
            <a:pPr lvl="1"/>
            <a:r>
              <a:rPr lang="en-CA" altLang="x-none" sz="2000"/>
              <a:t>Sampling </a:t>
            </a:r>
            <a:r>
              <a:rPr lang="en-CA" altLang="x-none" sz="2000">
                <a:solidFill>
                  <a:srgbClr val="000000"/>
                </a:solidFill>
              </a:rPr>
              <a:t>is the process of selecting a sample from a population</a:t>
            </a:r>
          </a:p>
          <a:p>
            <a:pPr lvl="1">
              <a:buFontTx/>
              <a:buNone/>
            </a:pPr>
            <a:r>
              <a:rPr lang="en-CA" altLang="x-none" sz="2000">
                <a:solidFill>
                  <a:srgbClr val="00B050"/>
                </a:solidFill>
              </a:rPr>
              <a:t>Continuing the example, a sample from this population could be a set of pixels from known ground truth points</a:t>
            </a:r>
          </a:p>
          <a:p>
            <a:endParaRPr lang="en-US" altLang="x-none" sz="2400"/>
          </a:p>
        </p:txBody>
      </p:sp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x-none">
                <a:solidFill>
                  <a:schemeClr val="tx1"/>
                </a:solidFill>
              </a:rPr>
              <a:t>Populations and samples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52227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3ECED978-3706-D541-82B7-675307D4EEFE}" type="slidenum">
              <a:rPr lang="en-US" altLang="x-none" sz="1400">
                <a:solidFill>
                  <a:srgbClr val="7F7F7F"/>
                </a:solidFill>
              </a:rPr>
              <a:pPr algn="r"/>
              <a:t>8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107950" y="6516688"/>
            <a:ext cx="443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800" dirty="0"/>
              <a:t>Courtesy Marshall Ma (and prior sources)</a:t>
            </a:r>
          </a:p>
        </p:txBody>
      </p:sp>
    </p:spTree>
    <p:extLst>
      <p:ext uri="{BB962C8B-B14F-4D97-AF65-F5344CB8AC3E}">
        <p14:creationId xmlns:p14="http://schemas.microsoft.com/office/powerpoint/2010/main" val="37904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496300" cy="5113337"/>
          </a:xfrm>
        </p:spPr>
        <p:txBody>
          <a:bodyPr/>
          <a:lstStyle/>
          <a:p>
            <a:r>
              <a:rPr lang="en-CA" altLang="x-none" dirty="0">
                <a:solidFill>
                  <a:srgbClr val="0066CC"/>
                </a:solidFill>
              </a:rPr>
              <a:t>Population : </a:t>
            </a:r>
            <a:r>
              <a:rPr lang="en-CA" altLang="x-none" dirty="0">
                <a:solidFill>
                  <a:srgbClr val="000000"/>
                </a:solidFill>
              </a:rPr>
              <a:t>The complete set of actual or potential elements about which inferences are made</a:t>
            </a:r>
            <a:endParaRPr lang="en-CA" altLang="x-none" i="1" dirty="0">
              <a:solidFill>
                <a:srgbClr val="00B050"/>
              </a:solidFill>
            </a:endParaRPr>
          </a:p>
          <a:p>
            <a:r>
              <a:rPr lang="en-CA" altLang="x-none" dirty="0">
                <a:solidFill>
                  <a:srgbClr val="0066CC"/>
                </a:solidFill>
              </a:rPr>
              <a:t>Sample</a:t>
            </a:r>
            <a:r>
              <a:rPr lang="en-CA" altLang="x-none" dirty="0">
                <a:solidFill>
                  <a:srgbClr val="FF0000"/>
                </a:solidFill>
              </a:rPr>
              <a:t> </a:t>
            </a:r>
            <a:r>
              <a:rPr lang="en-CA" altLang="x-none" dirty="0">
                <a:solidFill>
                  <a:srgbClr val="000000"/>
                </a:solidFill>
              </a:rPr>
              <a:t>: A subset of the population selected using some sampling methods. </a:t>
            </a:r>
            <a:endParaRPr lang="en-US" altLang="x-none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altLang="x-none" dirty="0">
                <a:solidFill>
                  <a:schemeClr val="tx1"/>
                </a:solidFill>
              </a:rPr>
            </a:br>
            <a:r>
              <a:rPr lang="en-CA" altLang="x-none" dirty="0">
                <a:solidFill>
                  <a:schemeClr val="tx1"/>
                </a:solidFill>
              </a:rPr>
              <a:t>Populations and samples</a:t>
            </a:r>
            <a:br>
              <a:rPr lang="en-CA" altLang="x-none" dirty="0">
                <a:solidFill>
                  <a:schemeClr val="tx1"/>
                </a:solidFill>
              </a:rPr>
            </a:br>
            <a:r>
              <a:rPr lang="en-CA" altLang="x-none" sz="2000" dirty="0">
                <a:solidFill>
                  <a:schemeClr val="tx1"/>
                </a:solidFill>
              </a:rPr>
              <a:t>Definitions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sp>
        <p:nvSpPr>
          <p:cNvPr id="54275" name="Slide Number Placeholder 1"/>
          <p:cNvSpPr txBox="1">
            <a:spLocks/>
          </p:cNvSpPr>
          <p:nvPr/>
        </p:nvSpPr>
        <p:spPr bwMode="auto">
          <a:xfrm>
            <a:off x="7216775" y="6605588"/>
            <a:ext cx="19050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05154288-E05D-9043-9A59-BF47F24CC7C5}" type="slidenum">
              <a:rPr lang="en-US" altLang="x-none" sz="1400">
                <a:solidFill>
                  <a:srgbClr val="7F7F7F"/>
                </a:solidFill>
              </a:rPr>
              <a:pPr algn="r"/>
              <a:t>9</a:t>
            </a:fld>
            <a:endParaRPr lang="en-US" altLang="x-none" sz="1400">
              <a:solidFill>
                <a:srgbClr val="7F7F7F"/>
              </a:solidFill>
            </a:endParaRPr>
          </a:p>
        </p:txBody>
      </p:sp>
      <p:sp>
        <p:nvSpPr>
          <p:cNvPr id="54276" name="TextBox 1"/>
          <p:cNvSpPr txBox="1">
            <a:spLocks noChangeArrowheads="1"/>
          </p:cNvSpPr>
          <p:nvPr/>
        </p:nvSpPr>
        <p:spPr bwMode="auto">
          <a:xfrm>
            <a:off x="107950" y="6516688"/>
            <a:ext cx="5044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800" dirty="0"/>
              <a:t>Image Credit/Reference: Quick Study Statistics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2F591B-7A9F-F24B-A223-2AE1E9B3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4" y="4135729"/>
            <a:ext cx="3528392" cy="23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7830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95418</TotalTime>
  <Words>4332</Words>
  <Application>Microsoft Macintosh PowerPoint</Application>
  <PresentationFormat>On-screen Show (4:3)</PresentationFormat>
  <Paragraphs>584</Paragraphs>
  <Slides>67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Arial</vt:lpstr>
      <vt:lpstr>Blank Presentation</vt:lpstr>
      <vt:lpstr>Introductory Statistics/ Refresher &amp; Intro to Labs</vt:lpstr>
      <vt:lpstr>Your Github Repository </vt:lpstr>
      <vt:lpstr>Definitions/ topics</vt:lpstr>
      <vt:lpstr>Definitions/ topics</vt:lpstr>
      <vt:lpstr>Statistic and Statistics</vt:lpstr>
      <vt:lpstr>PowerPoint Presentation</vt:lpstr>
      <vt:lpstr>What is "statistics"?</vt:lpstr>
      <vt:lpstr>Populations and samples</vt:lpstr>
      <vt:lpstr> Populations and samples Definitions</vt:lpstr>
      <vt:lpstr> Populations and samples</vt:lpstr>
      <vt:lpstr>Populations and samples</vt:lpstr>
      <vt:lpstr>Sampling Types (basic)</vt:lpstr>
      <vt:lpstr>Sampling Methods</vt:lpstr>
      <vt:lpstr>Sampling Methods</vt:lpstr>
      <vt:lpstr>Sampling Methods</vt:lpstr>
      <vt:lpstr>Sampling Methods</vt:lpstr>
      <vt:lpstr>Variable</vt:lpstr>
      <vt:lpstr>Data </vt:lpstr>
      <vt:lpstr>Data </vt:lpstr>
      <vt:lpstr>Data </vt:lpstr>
      <vt:lpstr>Levels of Measurement </vt:lpstr>
      <vt:lpstr>Types of Data</vt:lpstr>
      <vt:lpstr>Parameter</vt:lpstr>
      <vt:lpstr>Something to remember…</vt:lpstr>
      <vt:lpstr>Special values in data</vt:lpstr>
      <vt:lpstr>Outlier</vt:lpstr>
      <vt:lpstr>Central tendency –  median, mean, mode</vt:lpstr>
      <vt:lpstr>Measure of Central Tendency</vt:lpstr>
      <vt:lpstr>Measure of Central Tendency</vt:lpstr>
      <vt:lpstr>Measure of Central Tendency</vt:lpstr>
      <vt:lpstr>Mean;Median;Outlier</vt:lpstr>
      <vt:lpstr>Frequencies…</vt:lpstr>
      <vt:lpstr>Ranges: z, Percentiles, Quartiles</vt:lpstr>
      <vt:lpstr>Getting Started : Rstudio – MASS library</vt:lpstr>
      <vt:lpstr>Getting Started : Rstudio – ISLR library – Auto dataset</vt:lpstr>
      <vt:lpstr>Time to “Play ” with the data </vt:lpstr>
      <vt:lpstr>Read a CSV file in R</vt:lpstr>
      <vt:lpstr>EPI data set</vt:lpstr>
      <vt:lpstr>2010EPI_data.xls</vt:lpstr>
      <vt:lpstr>Data Prepared for Analysis = Munging</vt:lpstr>
      <vt:lpstr>Explore the “Missing values” -- NA</vt:lpstr>
      <vt:lpstr>Five-number summary</vt:lpstr>
      <vt:lpstr>Getting started – look at the data</vt:lpstr>
      <vt:lpstr>Why visualization?</vt:lpstr>
      <vt:lpstr>Exploring the distribution</vt:lpstr>
      <vt:lpstr>Grouped Frequency Distribution aka binning</vt:lpstr>
      <vt:lpstr>Distributions</vt:lpstr>
      <vt:lpstr>Distributions</vt:lpstr>
      <vt:lpstr>Plotting these distributions</vt:lpstr>
      <vt:lpstr>In applications</vt:lpstr>
      <vt:lpstr>Heavy-tail distributions</vt:lpstr>
      <vt:lpstr>Probability Density</vt:lpstr>
      <vt:lpstr>Cumulative…</vt:lpstr>
      <vt:lpstr>Variability in normal distributions</vt:lpstr>
      <vt:lpstr>F-test</vt:lpstr>
      <vt:lpstr>T-test</vt:lpstr>
      <vt:lpstr>Note on Standard Error</vt:lpstr>
      <vt:lpstr>Frequencies v. Probabilities</vt:lpstr>
      <vt:lpstr>Hypothesis</vt:lpstr>
      <vt:lpstr>Hypothesis</vt:lpstr>
      <vt:lpstr>Null and Alternate Hypotheses</vt:lpstr>
      <vt:lpstr>P-value</vt:lpstr>
      <vt:lpstr>P-value</vt:lpstr>
      <vt:lpstr>Accept or Reject?</vt:lpstr>
      <vt:lpstr>E.g. Election prediction</vt:lpstr>
      <vt:lpstr>Bias difference: between cyber and human data</vt:lpstr>
      <vt:lpstr>Random Numbers</vt:lpstr>
    </vt:vector>
  </TitlesOfParts>
  <Company>HAO/ESSL/NCAR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Peter Fox</dc:creator>
  <cp:lastModifiedBy>Munasinghe, Thilanka</cp:lastModifiedBy>
  <cp:revision>462</cp:revision>
  <cp:lastPrinted>2007-01-04T17:13:00Z</cp:lastPrinted>
  <dcterms:created xsi:type="dcterms:W3CDTF">2010-08-30T14:12:46Z</dcterms:created>
  <dcterms:modified xsi:type="dcterms:W3CDTF">2021-01-27T22:18:57Z</dcterms:modified>
</cp:coreProperties>
</file>